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8"/>
  </p:notesMasterIdLst>
  <p:handoutMasterIdLst>
    <p:handoutMasterId r:id="rId69"/>
  </p:handoutMasterIdLst>
  <p:sldIdLst>
    <p:sldId id="264" r:id="rId5"/>
    <p:sldId id="358" r:id="rId6"/>
    <p:sldId id="359" r:id="rId7"/>
    <p:sldId id="259" r:id="rId8"/>
    <p:sldId id="361" r:id="rId9"/>
    <p:sldId id="360" r:id="rId10"/>
    <p:sldId id="279" r:id="rId11"/>
    <p:sldId id="280" r:id="rId12"/>
    <p:sldId id="400" r:id="rId13"/>
    <p:sldId id="362" r:id="rId14"/>
    <p:sldId id="406" r:id="rId15"/>
    <p:sldId id="398" r:id="rId16"/>
    <p:sldId id="408" r:id="rId17"/>
    <p:sldId id="409" r:id="rId18"/>
    <p:sldId id="410" r:id="rId19"/>
    <p:sldId id="411" r:id="rId20"/>
    <p:sldId id="412" r:id="rId21"/>
    <p:sldId id="396" r:id="rId22"/>
    <p:sldId id="395" r:id="rId23"/>
    <p:sldId id="397" r:id="rId24"/>
    <p:sldId id="413" r:id="rId25"/>
    <p:sldId id="402" r:id="rId26"/>
    <p:sldId id="404" r:id="rId27"/>
    <p:sldId id="370" r:id="rId28"/>
    <p:sldId id="414" r:id="rId29"/>
    <p:sldId id="363" r:id="rId30"/>
    <p:sldId id="403" r:id="rId31"/>
    <p:sldId id="415" r:id="rId32"/>
    <p:sldId id="416" r:id="rId33"/>
    <p:sldId id="417" r:id="rId34"/>
    <p:sldId id="418" r:id="rId35"/>
    <p:sldId id="423" r:id="rId36"/>
    <p:sldId id="373" r:id="rId37"/>
    <p:sldId id="372" r:id="rId38"/>
    <p:sldId id="419" r:id="rId39"/>
    <p:sldId id="374" r:id="rId40"/>
    <p:sldId id="420" r:id="rId41"/>
    <p:sldId id="421" r:id="rId42"/>
    <p:sldId id="376" r:id="rId43"/>
    <p:sldId id="371" r:id="rId44"/>
    <p:sldId id="379" r:id="rId45"/>
    <p:sldId id="380" r:id="rId46"/>
    <p:sldId id="383" r:id="rId47"/>
    <p:sldId id="426" r:id="rId48"/>
    <p:sldId id="427" r:id="rId49"/>
    <p:sldId id="429" r:id="rId50"/>
    <p:sldId id="384" r:id="rId51"/>
    <p:sldId id="377" r:id="rId52"/>
    <p:sldId id="385" r:id="rId53"/>
    <p:sldId id="428" r:id="rId54"/>
    <p:sldId id="382" r:id="rId55"/>
    <p:sldId id="424" r:id="rId56"/>
    <p:sldId id="425" r:id="rId57"/>
    <p:sldId id="388" r:id="rId58"/>
    <p:sldId id="430" r:id="rId59"/>
    <p:sldId id="389" r:id="rId60"/>
    <p:sldId id="387" r:id="rId61"/>
    <p:sldId id="431" r:id="rId62"/>
    <p:sldId id="432" r:id="rId63"/>
    <p:sldId id="390" r:id="rId64"/>
    <p:sldId id="393" r:id="rId65"/>
    <p:sldId id="399" r:id="rId66"/>
    <p:sldId id="394" r:id="rId6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A606D598-FC17-9E47-9418-C1DBA1B5E057}">
          <p14:sldIdLst>
            <p14:sldId id="264"/>
            <p14:sldId id="358"/>
            <p14:sldId id="359"/>
            <p14:sldId id="259"/>
            <p14:sldId id="361"/>
          </p14:sldIdLst>
        </p14:section>
        <p14:section name="Keuzevak robotica" id="{206C5C03-C562-44A8-83CB-56E6F08A11BE}">
          <p14:sldIdLst>
            <p14:sldId id="360"/>
            <p14:sldId id="279"/>
            <p14:sldId id="280"/>
            <p14:sldId id="400"/>
            <p14:sldId id="362"/>
            <p14:sldId id="406"/>
            <p14:sldId id="398"/>
            <p14:sldId id="408"/>
            <p14:sldId id="409"/>
            <p14:sldId id="410"/>
            <p14:sldId id="411"/>
            <p14:sldId id="412"/>
            <p14:sldId id="396"/>
            <p14:sldId id="395"/>
            <p14:sldId id="397"/>
            <p14:sldId id="413"/>
            <p14:sldId id="402"/>
            <p14:sldId id="404"/>
            <p14:sldId id="370"/>
            <p14:sldId id="414"/>
            <p14:sldId id="363"/>
            <p14:sldId id="403"/>
            <p14:sldId id="415"/>
            <p14:sldId id="416"/>
            <p14:sldId id="417"/>
            <p14:sldId id="418"/>
            <p14:sldId id="423"/>
          </p14:sldIdLst>
        </p14:section>
        <p14:section name="In het bedrijfsleven" id="{0941E289-6EFB-4178-9711-A63BF29270F0}">
          <p14:sldIdLst>
            <p14:sldId id="373"/>
            <p14:sldId id="372"/>
            <p14:sldId id="419"/>
            <p14:sldId id="374"/>
            <p14:sldId id="420"/>
            <p14:sldId id="421"/>
            <p14:sldId id="376"/>
          </p14:sldIdLst>
        </p14:section>
        <p14:section name="Korte pauze" id="{A0742C8B-5EAE-4C41-AFE5-93075EC0A5C9}">
          <p14:sldIdLst>
            <p14:sldId id="371"/>
          </p14:sldIdLst>
        </p14:section>
        <p14:section name="Lego Mindstorm" id="{DBD7185F-213F-4B24-B4EB-E13C28470492}">
          <p14:sldIdLst>
            <p14:sldId id="379"/>
            <p14:sldId id="380"/>
            <p14:sldId id="383"/>
            <p14:sldId id="426"/>
            <p14:sldId id="427"/>
            <p14:sldId id="429"/>
            <p14:sldId id="384"/>
          </p14:sldIdLst>
        </p14:section>
        <p14:section name="Lunchpauze" id="{A0D0E781-B4D6-4120-8387-1D58EA339EF8}">
          <p14:sldIdLst>
            <p14:sldId id="377"/>
          </p14:sldIdLst>
        </p14:section>
        <p14:section name="Lego Mindstorm (vervolg)" id="{D41277D0-D6DD-4CF5-AA2B-76E3AF558309}">
          <p14:sldIdLst>
            <p14:sldId id="385"/>
            <p14:sldId id="428"/>
            <p14:sldId id="382"/>
            <p14:sldId id="424"/>
            <p14:sldId id="425"/>
            <p14:sldId id="388"/>
            <p14:sldId id="430"/>
            <p14:sldId id="389"/>
            <p14:sldId id="387"/>
            <p14:sldId id="431"/>
            <p14:sldId id="432"/>
          </p14:sldIdLst>
        </p14:section>
        <p14:section name="Afsluitend" id="{04D9CDB7-0393-CB49-BCB1-47F4D128833A}">
          <p14:sldIdLst>
            <p14:sldId id="390"/>
            <p14:sldId id="393"/>
            <p14:sldId id="399"/>
            <p14:sldId id="3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60033"/>
    <a:srgbClr val="E6E6E6"/>
    <a:srgbClr val="F7F7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80559" autoAdjust="0"/>
  </p:normalViewPr>
  <p:slideViewPr>
    <p:cSldViewPr snapToObjects="1">
      <p:cViewPr varScale="1">
        <p:scale>
          <a:sx n="92" d="100"/>
          <a:sy n="92" d="100"/>
        </p:scale>
        <p:origin x="183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0A4ED-08AA-427E-8ECD-AFE0EECC18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596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E1761-61F8-B844-AF8D-59EAAD1280C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25ECE-AF46-5B4B-84B6-357773DD86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676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790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365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132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657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7054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154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866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robotwetten</a:t>
            </a:r>
          </a:p>
          <a:p>
            <a:r>
              <a:rPr lang="nl-NL" dirty="0"/>
              <a:t>Introfilmpje</a:t>
            </a:r>
            <a:r>
              <a:rPr lang="nl-NL" baseline="0" dirty="0"/>
              <a:t> </a:t>
            </a:r>
          </a:p>
          <a:p>
            <a:r>
              <a:rPr lang="nl-NL" dirty="0"/>
              <a:t>https://www.youtube.com/watch?v=AWJJnQybZlk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790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239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056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Belevingswereld van de leerling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696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468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</a:t>
            </a:r>
            <a:r>
              <a:rPr lang="nl-NL" baseline="0" dirty="0"/>
              <a:t> belevingswereld van de leerlingen</a:t>
            </a:r>
          </a:p>
          <a:p>
            <a:r>
              <a:rPr lang="nl-NL" baseline="0" dirty="0"/>
              <a:t>Beeld van robots?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116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488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</a:t>
            </a:r>
            <a:r>
              <a:rPr lang="nl-NL" baseline="0" dirty="0"/>
              <a:t> robots on film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96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sectoren?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793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736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846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2605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509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8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39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de methodes</a:t>
            </a:r>
          </a:p>
          <a:p>
            <a:r>
              <a:rPr lang="nl-NL" dirty="0"/>
              <a:t>(update</a:t>
            </a:r>
            <a:r>
              <a:rPr lang="nl-NL" baseline="0" dirty="0"/>
              <a:t> 26 mei 2016)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755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6397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326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243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496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6214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Competenties</a:t>
            </a:r>
            <a:r>
              <a:rPr lang="nl-NL" baseline="0" dirty="0"/>
              <a:t> en vaardigheden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54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Competenties</a:t>
            </a:r>
            <a:r>
              <a:rPr lang="nl-NL" baseline="0" dirty="0"/>
              <a:t> en vaardigheden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052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204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445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169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323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4024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63257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  <a:p>
            <a:r>
              <a:rPr lang="nl-NL" dirty="0"/>
              <a:t>https://www.leraar24.nl/video/1526/first-lego-league-2#tab=0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17120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9710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7780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3517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86870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3517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1310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Steen demo</a:t>
            </a:r>
          </a:p>
          <a:p>
            <a:pPr marL="171450" indent="-171450">
              <a:buFontTx/>
              <a:buChar char="-"/>
            </a:pPr>
            <a:r>
              <a:rPr lang="nl-NL" dirty="0"/>
              <a:t>Poorten 1234 invoer (sensoren</a:t>
            </a:r>
            <a:r>
              <a:rPr lang="nl-NL" baseline="0" dirty="0"/>
              <a:t> – geven data)</a:t>
            </a: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Poorten </a:t>
            </a:r>
            <a:r>
              <a:rPr lang="nl-NL" dirty="0" err="1"/>
              <a:t>abcd</a:t>
            </a:r>
            <a:r>
              <a:rPr lang="nl-NL" dirty="0"/>
              <a:t> uitvoer (motoren – krijgen data)</a:t>
            </a:r>
          </a:p>
          <a:p>
            <a:pPr marL="171450" indent="-171450">
              <a:buFontTx/>
              <a:buChar char="-"/>
            </a:pPr>
            <a:r>
              <a:rPr lang="nl-NL" dirty="0"/>
              <a:t>Pc input</a:t>
            </a:r>
          </a:p>
          <a:p>
            <a:pPr marL="171450" indent="-171450">
              <a:buFontTx/>
              <a:buChar char="-"/>
            </a:pPr>
            <a:r>
              <a:rPr lang="nl-NL" dirty="0"/>
              <a:t>Aanzetten (</a:t>
            </a:r>
            <a:r>
              <a:rPr lang="nl-NL" dirty="0" err="1"/>
              <a:t>middenknop</a:t>
            </a:r>
            <a:r>
              <a:rPr lang="nl-NL" dirty="0"/>
              <a:t>)</a:t>
            </a:r>
          </a:p>
          <a:p>
            <a:pPr marL="171450" indent="-171450">
              <a:buFontTx/>
              <a:buChar char="-"/>
            </a:pPr>
            <a:r>
              <a:rPr lang="nl-NL" dirty="0"/>
              <a:t>Uitzetten (</a:t>
            </a:r>
            <a:r>
              <a:rPr lang="nl-NL" dirty="0" err="1"/>
              <a:t>terugknop</a:t>
            </a:r>
            <a:r>
              <a:rPr lang="nl-NL" baseline="0" dirty="0"/>
              <a:t> + menu)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Aangesloten paneel (tab 3 – testen)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598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83356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/>
              <a:t>In het basis </a:t>
            </a:r>
            <a:r>
              <a:rPr lang="en-US" baseline="0" dirty="0" err="1"/>
              <a:t>pakket</a:t>
            </a:r>
            <a:r>
              <a:rPr lang="en-US" baseline="0" dirty="0"/>
              <a:t> zit: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2 </a:t>
            </a:r>
            <a:r>
              <a:rPr lang="en-US" baseline="0" dirty="0" err="1"/>
              <a:t>grote</a:t>
            </a:r>
            <a:r>
              <a:rPr lang="en-US" baseline="0" dirty="0"/>
              <a:t> </a:t>
            </a:r>
            <a:r>
              <a:rPr lang="en-US" baseline="0" dirty="0" err="1"/>
              <a:t>motoren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1 </a:t>
            </a:r>
            <a:r>
              <a:rPr lang="en-US" baseline="0" dirty="0" err="1"/>
              <a:t>kleine</a:t>
            </a:r>
            <a:r>
              <a:rPr lang="en-US" baseline="0" dirty="0"/>
              <a:t> motor </a:t>
            </a:r>
            <a:r>
              <a:rPr lang="en-US" baseline="0" dirty="0" err="1"/>
              <a:t>voor</a:t>
            </a:r>
            <a:r>
              <a:rPr lang="en-US" baseline="0" dirty="0"/>
              <a:t> het </a:t>
            </a:r>
            <a:r>
              <a:rPr lang="en-US" baseline="0" dirty="0" err="1"/>
              <a:t>bewegen</a:t>
            </a:r>
            <a:r>
              <a:rPr lang="en-US" baseline="0" dirty="0"/>
              <a:t> van de robot.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Ultrasone</a:t>
            </a:r>
            <a:r>
              <a:rPr lang="en-US" baseline="0" dirty="0"/>
              <a:t> sensor, </a:t>
            </a:r>
            <a:r>
              <a:rPr lang="en-US" baseline="0" dirty="0" err="1"/>
              <a:t>voor</a:t>
            </a:r>
            <a:r>
              <a:rPr lang="en-US" baseline="0" dirty="0"/>
              <a:t> het </a:t>
            </a:r>
            <a:r>
              <a:rPr lang="en-US" baseline="0" dirty="0" err="1"/>
              <a:t>meten</a:t>
            </a:r>
            <a:r>
              <a:rPr lang="en-US" baseline="0" dirty="0"/>
              <a:t> van </a:t>
            </a:r>
            <a:r>
              <a:rPr lang="en-US" baseline="0" dirty="0" err="1"/>
              <a:t>afstand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Kleursensor</a:t>
            </a:r>
            <a:r>
              <a:rPr lang="en-US" baseline="0" dirty="0"/>
              <a:t>, </a:t>
            </a:r>
            <a:r>
              <a:rPr lang="en-US" baseline="0" dirty="0" err="1"/>
              <a:t>voor</a:t>
            </a:r>
            <a:r>
              <a:rPr lang="en-US" baseline="0" dirty="0"/>
              <a:t> het </a:t>
            </a:r>
            <a:r>
              <a:rPr lang="en-US" baseline="0" dirty="0" err="1"/>
              <a:t>herkennen</a:t>
            </a:r>
            <a:r>
              <a:rPr lang="en-US" baseline="0" dirty="0"/>
              <a:t> van </a:t>
            </a:r>
            <a:r>
              <a:rPr lang="en-US" baseline="0" dirty="0" err="1"/>
              <a:t>verschillende</a:t>
            </a:r>
            <a:r>
              <a:rPr lang="en-US" baseline="0" dirty="0"/>
              <a:t> </a:t>
            </a:r>
            <a:r>
              <a:rPr lang="en-US" baseline="0" dirty="0" err="1"/>
              <a:t>kleuren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het </a:t>
            </a:r>
            <a:r>
              <a:rPr lang="en-US" baseline="0" dirty="0" err="1"/>
              <a:t>zien</a:t>
            </a:r>
            <a:r>
              <a:rPr lang="en-US" baseline="0" dirty="0"/>
              <a:t> van de </a:t>
            </a:r>
            <a:r>
              <a:rPr lang="en-US" baseline="0" dirty="0" err="1"/>
              <a:t>hoeveelheid</a:t>
            </a:r>
            <a:r>
              <a:rPr lang="en-US" baseline="0" dirty="0"/>
              <a:t> </a:t>
            </a:r>
            <a:r>
              <a:rPr lang="en-US" baseline="0" dirty="0" err="1"/>
              <a:t>licht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weerkaatst</a:t>
            </a:r>
            <a:r>
              <a:rPr lang="en-US" baseline="0" dirty="0"/>
              <a:t> op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oppervlakte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Gyrosensor</a:t>
            </a:r>
            <a:r>
              <a:rPr lang="en-US" baseline="0" dirty="0"/>
              <a:t>,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houdt</a:t>
            </a:r>
            <a:r>
              <a:rPr lang="en-US" baseline="0" dirty="0"/>
              <a:t> </a:t>
            </a:r>
            <a:r>
              <a:rPr lang="en-US" baseline="0" dirty="0" err="1"/>
              <a:t>bij</a:t>
            </a:r>
            <a:r>
              <a:rPr lang="en-US" baseline="0" dirty="0"/>
              <a:t> </a:t>
            </a:r>
            <a:r>
              <a:rPr lang="en-US" baseline="0" dirty="0" err="1"/>
              <a:t>hoeveel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hoe </a:t>
            </a:r>
            <a:r>
              <a:rPr lang="en-US" baseline="0" dirty="0" err="1"/>
              <a:t>snel</a:t>
            </a:r>
            <a:r>
              <a:rPr lang="en-US" baseline="0" dirty="0"/>
              <a:t> je robot </a:t>
            </a:r>
            <a:r>
              <a:rPr lang="en-US" baseline="0" dirty="0" err="1"/>
              <a:t>draait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Tastsensor</a:t>
            </a:r>
            <a:r>
              <a:rPr lang="en-US" baseline="0" dirty="0"/>
              <a:t>, </a:t>
            </a:r>
            <a:r>
              <a:rPr lang="en-US" baseline="0" dirty="0" err="1"/>
              <a:t>een</a:t>
            </a:r>
            <a:r>
              <a:rPr lang="en-US" baseline="0" dirty="0"/>
              <a:t> knop die je </a:t>
            </a:r>
            <a:r>
              <a:rPr lang="en-US" baseline="0" dirty="0" err="1"/>
              <a:t>kunt</a:t>
            </a:r>
            <a:r>
              <a:rPr lang="en-US" baseline="0" dirty="0"/>
              <a:t> </a:t>
            </a:r>
            <a:r>
              <a:rPr lang="en-US" baseline="0" dirty="0" err="1"/>
              <a:t>gebruiken</a:t>
            </a:r>
            <a:r>
              <a:rPr lang="en-US" baseline="0" dirty="0"/>
              <a:t> op de robot.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3990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err="1"/>
              <a:t>Verder</a:t>
            </a:r>
            <a:r>
              <a:rPr lang="en-US" baseline="0" dirty="0"/>
              <a:t> </a:t>
            </a:r>
            <a:r>
              <a:rPr lang="en-US" baseline="0" dirty="0" err="1"/>
              <a:t>heb</a:t>
            </a:r>
            <a:r>
              <a:rPr lang="en-US" baseline="0" dirty="0"/>
              <a:t> je nog de: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Infrarood</a:t>
            </a:r>
            <a:r>
              <a:rPr lang="en-US" baseline="0" dirty="0"/>
              <a:t> sensor (links). </a:t>
            </a:r>
            <a:r>
              <a:rPr lang="en-US" baseline="0" dirty="0" err="1"/>
              <a:t>Kan</a:t>
            </a:r>
            <a:r>
              <a:rPr lang="en-US" baseline="0" dirty="0"/>
              <a:t>: </a:t>
            </a:r>
            <a:r>
              <a:rPr lang="en-US" baseline="0" dirty="0" err="1"/>
              <a:t>afstand</a:t>
            </a:r>
            <a:r>
              <a:rPr lang="en-US" baseline="0" dirty="0"/>
              <a:t> </a:t>
            </a:r>
            <a:r>
              <a:rPr lang="en-US" baseline="0" dirty="0" err="1"/>
              <a:t>meten</a:t>
            </a:r>
            <a:r>
              <a:rPr lang="en-US" baseline="0" dirty="0"/>
              <a:t> tot object, </a:t>
            </a:r>
            <a:r>
              <a:rPr lang="en-US" baseline="0" dirty="0" err="1"/>
              <a:t>afstand</a:t>
            </a:r>
            <a:r>
              <a:rPr lang="en-US" baseline="0" dirty="0"/>
              <a:t> </a:t>
            </a:r>
            <a:r>
              <a:rPr lang="en-US" baseline="0" dirty="0" err="1"/>
              <a:t>meten</a:t>
            </a:r>
            <a:r>
              <a:rPr lang="en-US" baseline="0" dirty="0"/>
              <a:t> tot/</a:t>
            </a:r>
            <a:r>
              <a:rPr lang="en-US" baseline="0" dirty="0" err="1"/>
              <a:t>richting</a:t>
            </a:r>
            <a:r>
              <a:rPr lang="en-US" baseline="0" dirty="0"/>
              <a:t> </a:t>
            </a:r>
            <a:r>
              <a:rPr lang="en-US" baseline="0" dirty="0" err="1"/>
              <a:t>bepalen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de </a:t>
            </a:r>
            <a:r>
              <a:rPr lang="en-US" baseline="0" dirty="0" err="1"/>
              <a:t>infrarood</a:t>
            </a:r>
            <a:r>
              <a:rPr lang="en-US" baseline="0" dirty="0"/>
              <a:t> beacon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hij</a:t>
            </a:r>
            <a:r>
              <a:rPr lang="en-US" baseline="0" dirty="0"/>
              <a:t> </a:t>
            </a:r>
            <a:r>
              <a:rPr lang="en-US" baseline="0" dirty="0" err="1"/>
              <a:t>kan</a:t>
            </a:r>
            <a:r>
              <a:rPr lang="en-US" baseline="0" dirty="0"/>
              <a:t> </a:t>
            </a:r>
            <a:r>
              <a:rPr lang="en-US" baseline="0" dirty="0" err="1"/>
              <a:t>bestuurd</a:t>
            </a:r>
            <a:r>
              <a:rPr lang="en-US" baseline="0" dirty="0"/>
              <a:t> </a:t>
            </a:r>
            <a:r>
              <a:rPr lang="en-US" baseline="0" dirty="0" err="1"/>
              <a:t>worden</a:t>
            </a:r>
            <a:r>
              <a:rPr lang="en-US" baseline="0" dirty="0"/>
              <a:t> door </a:t>
            </a:r>
            <a:r>
              <a:rPr lang="en-US" baseline="0" dirty="0" err="1"/>
              <a:t>signalen</a:t>
            </a:r>
            <a:r>
              <a:rPr lang="en-US" baseline="0" dirty="0"/>
              <a:t> die </a:t>
            </a:r>
            <a:r>
              <a:rPr lang="en-US" baseline="0" dirty="0" err="1"/>
              <a:t>hij</a:t>
            </a:r>
            <a:r>
              <a:rPr lang="en-US" baseline="0" dirty="0"/>
              <a:t> </a:t>
            </a:r>
            <a:r>
              <a:rPr lang="en-US" baseline="0" dirty="0" err="1"/>
              <a:t>krijgt</a:t>
            </a:r>
            <a:r>
              <a:rPr lang="en-US" baseline="0" dirty="0"/>
              <a:t> van de </a:t>
            </a:r>
            <a:r>
              <a:rPr lang="en-US" baseline="0" dirty="0" err="1"/>
              <a:t>afstandsbediening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De </a:t>
            </a:r>
            <a:r>
              <a:rPr lang="en-US" baseline="0" dirty="0" err="1"/>
              <a:t>infrarood</a:t>
            </a:r>
            <a:r>
              <a:rPr lang="en-US" baseline="0" dirty="0"/>
              <a:t> beacon/</a:t>
            </a:r>
            <a:r>
              <a:rPr lang="en-US" baseline="0" dirty="0" err="1"/>
              <a:t>afstandsbediening</a:t>
            </a:r>
            <a:r>
              <a:rPr lang="en-US" baseline="0" dirty="0"/>
              <a:t> (</a:t>
            </a:r>
            <a:r>
              <a:rPr lang="en-US" baseline="0" dirty="0" err="1"/>
              <a:t>midden</a:t>
            </a:r>
            <a:r>
              <a:rPr lang="en-US" baseline="0" dirty="0"/>
              <a:t>). Beacon </a:t>
            </a:r>
            <a:r>
              <a:rPr lang="en-US" baseline="0" dirty="0" err="1"/>
              <a:t>kan</a:t>
            </a:r>
            <a:r>
              <a:rPr lang="en-US" baseline="0" dirty="0"/>
              <a:t>: </a:t>
            </a:r>
            <a:r>
              <a:rPr lang="en-US" baseline="0" dirty="0" err="1"/>
              <a:t>worden</a:t>
            </a:r>
            <a:r>
              <a:rPr lang="en-US" baseline="0" dirty="0"/>
              <a:t> </a:t>
            </a:r>
            <a:r>
              <a:rPr lang="en-US" baseline="0" dirty="0" err="1"/>
              <a:t>gebruikt</a:t>
            </a:r>
            <a:r>
              <a:rPr lang="en-US" baseline="0" dirty="0"/>
              <a:t>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voorwerp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gezocht</a:t>
            </a:r>
            <a:r>
              <a:rPr lang="en-US" baseline="0" dirty="0"/>
              <a:t> </a:t>
            </a:r>
            <a:r>
              <a:rPr lang="en-US" baseline="0" dirty="0" err="1"/>
              <a:t>moet</a:t>
            </a:r>
            <a:r>
              <a:rPr lang="en-US" baseline="0" dirty="0"/>
              <a:t> </a:t>
            </a:r>
            <a:r>
              <a:rPr lang="en-US" baseline="0" dirty="0" err="1"/>
              <a:t>worden</a:t>
            </a:r>
            <a:r>
              <a:rPr lang="en-US" baseline="0" dirty="0"/>
              <a:t> door de robot (met </a:t>
            </a:r>
            <a:r>
              <a:rPr lang="en-US" baseline="0" dirty="0" err="1"/>
              <a:t>infrarood</a:t>
            </a:r>
            <a:r>
              <a:rPr lang="en-US" baseline="0" dirty="0"/>
              <a:t> sensor). </a:t>
            </a:r>
            <a:r>
              <a:rPr lang="en-US" baseline="0" dirty="0" err="1"/>
              <a:t>Afstandsbediening</a:t>
            </a:r>
            <a:r>
              <a:rPr lang="en-US" baseline="0" dirty="0"/>
              <a:t> </a:t>
            </a:r>
            <a:r>
              <a:rPr lang="en-US" baseline="0" dirty="0" err="1"/>
              <a:t>kan</a:t>
            </a:r>
            <a:r>
              <a:rPr lang="en-US" baseline="0" dirty="0"/>
              <a:t>: de robot </a:t>
            </a:r>
            <a:r>
              <a:rPr lang="en-US" baseline="0" dirty="0" err="1"/>
              <a:t>besturen</a:t>
            </a:r>
            <a:r>
              <a:rPr lang="en-US" baseline="0" dirty="0"/>
              <a:t> met </a:t>
            </a:r>
            <a:r>
              <a:rPr lang="en-US" baseline="0" dirty="0" err="1"/>
              <a:t>signalen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de </a:t>
            </a:r>
            <a:r>
              <a:rPr lang="en-US" baseline="0" dirty="0" err="1"/>
              <a:t>infrarood</a:t>
            </a:r>
            <a:r>
              <a:rPr lang="en-US" baseline="0" dirty="0"/>
              <a:t> sensor.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Temperatuur</a:t>
            </a:r>
            <a:r>
              <a:rPr lang="en-US" baseline="0" dirty="0"/>
              <a:t> sensor (</a:t>
            </a:r>
            <a:r>
              <a:rPr lang="en-US" baseline="0" dirty="0" err="1"/>
              <a:t>rechts</a:t>
            </a:r>
            <a:r>
              <a:rPr lang="en-US" baseline="0" dirty="0"/>
              <a:t>). </a:t>
            </a:r>
            <a:r>
              <a:rPr lang="en-US" baseline="0" dirty="0" err="1"/>
              <a:t>Kan</a:t>
            </a:r>
            <a:r>
              <a:rPr lang="en-US" baseline="0" dirty="0"/>
              <a:t>: </a:t>
            </a:r>
            <a:r>
              <a:rPr lang="en-US" baseline="0" dirty="0" err="1"/>
              <a:t>temperatuur</a:t>
            </a:r>
            <a:r>
              <a:rPr lang="en-US" baseline="0" dirty="0"/>
              <a:t> </a:t>
            </a:r>
            <a:r>
              <a:rPr lang="en-US" baseline="0" dirty="0" err="1"/>
              <a:t>meten</a:t>
            </a:r>
            <a:r>
              <a:rPr lang="en-US" baseline="0" dirty="0"/>
              <a:t> in </a:t>
            </a:r>
            <a:r>
              <a:rPr lang="en-US" baseline="0" dirty="0" err="1"/>
              <a:t>graden</a:t>
            </a:r>
            <a:r>
              <a:rPr lang="en-US" baseline="0" dirty="0"/>
              <a:t> Celsius (-20 </a:t>
            </a:r>
            <a:r>
              <a:rPr lang="nl-NL" dirty="0"/>
              <a:t>°C</a:t>
            </a:r>
            <a:r>
              <a:rPr lang="en-US" baseline="0" dirty="0"/>
              <a:t> tot 120 </a:t>
            </a:r>
            <a:r>
              <a:rPr lang="nl-NL" dirty="0"/>
              <a:t>°C</a:t>
            </a:r>
            <a:r>
              <a:rPr lang="en-US" baseline="0" dirty="0"/>
              <a:t>)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graden</a:t>
            </a:r>
            <a:r>
              <a:rPr lang="en-US" baseline="0" dirty="0"/>
              <a:t> Fahrenheit </a:t>
            </a:r>
            <a:r>
              <a:rPr lang="nl-NL" dirty="0"/>
              <a:t>(-4 °F tot 248 °F)</a:t>
            </a:r>
            <a:r>
              <a:rPr lang="en-US" baseline="0" dirty="0"/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3946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1954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Actie: deze blokken sturen de motoren aan, zorgen voor beeld en regelen het geluid;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Besturingsverloop: blokken zoals start en wachten;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Sensor: deze blokken regelen de sensoren;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Bewerking gegevens: dit zijn blokken die kunnen rekenen;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Geavanceerd: dit zijn blokken die je nodig hebt voor moeilijkere opdrachten;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Mijn blokken: dit zijn zelfgemaakte blokken.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8032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Actie: deze blokken sturen de motoren aan, zorgen voor beeld en regelen het geluid;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Besturingsverloop: blokken zoals start en wachten;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Sensor: deze blokken regelen de sensoren;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Bewerking gegevens: dit zijn blokken die kunnen rekenen;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Geavanceerd: dit zijn blokken die je nodig hebt voor moeilijkere opdrachten;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Mijn blokken: dit zijn zelfgemaakte blokken.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57379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0183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2167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29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4599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836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653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6061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875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Vraag – rondje</a:t>
            </a:r>
            <a:r>
              <a:rPr lang="nl-NL" baseline="0" dirty="0"/>
              <a:t> maken</a:t>
            </a:r>
          </a:p>
          <a:p>
            <a:r>
              <a:rPr lang="nl-NL" dirty="0"/>
              <a:t>Wat is robotica?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69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132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25ECE-AF46-5B4B-84B6-357773DD86B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55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pagina g">
    <p:bg>
      <p:bgPr>
        <a:gradFill>
          <a:gsLst>
            <a:gs pos="0">
              <a:schemeClr val="bg1">
                <a:lumMod val="85000"/>
              </a:schemeClr>
            </a:gs>
            <a:gs pos="91000">
              <a:schemeClr val="bg1">
                <a:alpha val="66000"/>
                <a:lumMod val="8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4365104"/>
            <a:ext cx="9144000" cy="129491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5360" y="5825801"/>
            <a:ext cx="9144000" cy="69954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9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/>
            </a:lvl1pPr>
            <a:lvl2pPr>
              <a:defRPr sz="1900"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361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03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+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2192000" cy="24384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>
          <a:xfrm>
            <a:off x="0" y="0"/>
            <a:ext cx="12192000" cy="3861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78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+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>
            <a:off x="0" y="0"/>
            <a:ext cx="12192000" cy="3861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1667508" y="3173437"/>
            <a:ext cx="8856984" cy="687611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168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384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76" y="476672"/>
            <a:ext cx="8856984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76" y="2276872"/>
            <a:ext cx="1123324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6027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030A0"/>
          </a:solidFill>
          <a:latin typeface="Malgun Gothic" panose="020B0503020000020004" pitchFamily="34" charset="-127"/>
          <a:ea typeface="Malgun Gothic" panose="020B0503020000020004" pitchFamily="34" charset="-127"/>
          <a:cs typeface="Malgun Gothic" panose="020B0503020000020004" pitchFamily="34" charset="-127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1">
            <a:lumMod val="65000"/>
          </a:schemeClr>
        </a:buClr>
        <a:buSzPct val="82000"/>
        <a:buFont typeface="Wingdings" charset="2"/>
        <a:buChar char="§"/>
        <a:defRPr sz="2400" b="0" i="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Malgun Gothic" panose="020B0503020000020004" pitchFamily="34" charset="-127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1">
            <a:lumMod val="65000"/>
          </a:schemeClr>
        </a:buClr>
        <a:buSzPct val="82000"/>
        <a:buFont typeface="Wingdings" charset="2"/>
        <a:buChar char="§"/>
        <a:defRPr sz="2000" b="0" i="0" kern="1200">
          <a:solidFill>
            <a:schemeClr val="bg1">
              <a:lumMod val="50000"/>
            </a:schemeClr>
          </a:solidFill>
          <a:latin typeface="Malgun Gothic" panose="020B0503020000020004" pitchFamily="34" charset="-127"/>
          <a:ea typeface="Malgun Gothic" panose="020B0503020000020004" pitchFamily="34" charset="-127"/>
          <a:cs typeface="Malgun Gothic" panose="020B0503020000020004" pitchFamily="34" charset="-127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1">
            <a:lumMod val="65000"/>
          </a:schemeClr>
        </a:buClr>
        <a:buSzPct val="82000"/>
        <a:buFont typeface="Wingdings" charset="2"/>
        <a:buChar char="§"/>
        <a:defRPr sz="2000" b="0" i="0" kern="1200">
          <a:solidFill>
            <a:schemeClr val="bg1">
              <a:lumMod val="50000"/>
            </a:schemeClr>
          </a:solidFill>
          <a:latin typeface="Malgun Gothic" panose="020B0503020000020004" pitchFamily="34" charset="-127"/>
          <a:ea typeface="Malgun Gothic" panose="020B0503020000020004" pitchFamily="34" charset="-127"/>
          <a:cs typeface="Malgun Gothic" panose="020B0503020000020004" pitchFamily="34" charset="-127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1">
            <a:lumMod val="65000"/>
          </a:schemeClr>
        </a:buClr>
        <a:buSzPct val="82000"/>
        <a:buFont typeface="Wingdings" charset="2"/>
        <a:buChar char="§"/>
        <a:defRPr sz="2000" b="0" i="0" kern="1200">
          <a:solidFill>
            <a:schemeClr val="bg1">
              <a:lumMod val="50000"/>
            </a:schemeClr>
          </a:solidFill>
          <a:latin typeface="Malgun Gothic" panose="020B0503020000020004" pitchFamily="34" charset="-127"/>
          <a:ea typeface="Malgun Gothic" panose="020B0503020000020004" pitchFamily="34" charset="-127"/>
          <a:cs typeface="Malgun Gothic" panose="020B0503020000020004" pitchFamily="34" charset="-127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1">
            <a:lumMod val="65000"/>
          </a:schemeClr>
        </a:buClr>
        <a:buSzPct val="82000"/>
        <a:buFont typeface="Wingdings" charset="2"/>
        <a:buChar char="§"/>
        <a:defRPr sz="2000" b="0" i="0" kern="1200">
          <a:solidFill>
            <a:schemeClr val="bg1">
              <a:lumMod val="50000"/>
            </a:schemeClr>
          </a:solidFill>
          <a:latin typeface="Malgun Gothic" panose="020B0503020000020004" pitchFamily="34" charset="-127"/>
          <a:ea typeface="Malgun Gothic" panose="020B0503020000020004" pitchFamily="34" charset="-127"/>
          <a:cs typeface="Malgun Gothic" panose="020B0503020000020004" pitchFamily="34" charset="-12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google.nl/url?sa=i&amp;rct=j&amp;q=&amp;esrc=s&amp;source=images&amp;cd=&amp;ved=0ahUKEwif0Ja_ovrMAhXCPRQKHSusDVMQjRwIBw&amp;url=https://en.wikipedia.org/wiki/S-bot_mobile_robot&amp;bvm=bv.122676328,d.ZGg&amp;psig=AFQjCNGhFcHZiuxGSNcyAM32Cn-sA_cbZg&amp;ust=1464438985603805" TargetMode="External"/><Relationship Id="rId7" Type="http://schemas.openxmlformats.org/officeDocument/2006/relationships/hyperlink" Target="https://www.google.nl/url?sa=i&amp;rct=j&amp;q=&amp;esrc=s&amp;source=images&amp;cd=&amp;ved=0ahUKEwjhz6zPovrMAhVCaRQKHfT9DuoQjRwIBw&amp;url=https://www.flickr.com/photos/rdecom/4669861882&amp;bvm=bv.122676328,d.ZGg&amp;psig=AFQjCNGhFcHZiuxGSNcyAM32Cn-sA_cbZg&amp;ust=1464438985603805" TargetMode="Externa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hyperlink" Target="https://www.google.nl/url?sa=i&amp;rct=j&amp;q=&amp;esrc=s&amp;source=images&amp;cd=&amp;ved=0ahUKEwjB0cL_ovrMAhWJcRQKHZ8MC8sQjRwIBw&amp;url=https://commons.wikimedia.org/wiki/File:LIDAR_equipped_mobile_robot.jpg&amp;bvm=bv.122676328,d.ZGg&amp;psig=AFQjCNGhFcHZiuxGSNcyAM32Cn-sA_cbZg&amp;ust=1464438985603805" TargetMode="External"/><Relationship Id="rId5" Type="http://schemas.openxmlformats.org/officeDocument/2006/relationships/hyperlink" Target="https://www.google.nl/url?sa=i&amp;rct=j&amp;q=&amp;esrc=s&amp;source=images&amp;cd=&amp;ved=0ahUKEwiB4-nCovrMAhVEshQKHSHCAtsQjRwIBw&amp;url=https://commons.wikimedia.org/wiki/File:Curiosity_-_Robot_Geologist_and_Chemist_in_One!.jpg&amp;bvm=bv.122676328,d.ZGg&amp;psig=AFQjCNGhFcHZiuxGSNcyAM32Cn-sA_cbZg&amp;ust=1464438985603805&amp;cad=rjt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hyperlink" Target="https://www.google.nl/imgres?imgurl=https://farm2.staticflickr.com/1586/24734777053_d1bdb8bba4_o_d.jpg&amp;imgrefurl=https://www.flickr.com/photos/jurvetson/24734777053&amp;docid=8RoCh-k0aklx4M&amp;tbnid=eBdtHKjHjPowNM:&amp;w=1275&amp;h=1080&amp;bih=686&amp;biw=1024&amp;ved=0ahUKEwi4vMzUovrMAhXsKMAKHcD-DYw4ZBAzCBAoDTAN&amp;iact=mrc&amp;uact=8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google.nl/url?sa=i&amp;rct=j&amp;q=&amp;esrc=s&amp;source=images&amp;cd=&amp;ved=0ahUKEwia8qW0o_rMAhXBsxQKHdi2AwEQjRwIBw&amp;url=http://www.robomotive.nl/voordelen_robots-en.html&amp;bvm=bv.122676328,d.ZGg&amp;psig=AFQjCNEFo3LBWiw2m4PFgAw3P0zJvbAKHQ&amp;ust=1464439225710044" TargetMode="External"/><Relationship Id="rId7" Type="http://schemas.openxmlformats.org/officeDocument/2006/relationships/hyperlink" Target="https://www.google.nl/url?sa=i&amp;rct=j&amp;q=&amp;esrc=s&amp;source=images&amp;cd=&amp;ved=0ahUKEwis0rPGo_rMAhXMuhQKHXsfDqsQjRwIBw&amp;url=https://en.wikipedia.org/wiki/Automation&amp;bvm=bv.122676328,d.ZGg&amp;psig=AFQjCNEuRfMNg9szhkwIANtxWvrcssJuXw&amp;ust=146443925979271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google.nl/url?sa=i&amp;rct=j&amp;q=&amp;esrc=s&amp;source=images&amp;cd=&amp;ved=0ahUKEwjigqvBo_rMAhVEQBQKHd8qBgAQjRwIBw&amp;url=https://en.wikipedia.org/wiki/KUKA&amp;bvm=bv.122676328,d.ZGg&amp;psig=AFQjCNEuRfMNg9szhkwIANtxWvrcssJuXw&amp;ust=1464439259792716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hyperlink" Target="https://www.google.nl/url?sa=i&amp;rct=j&amp;q=&amp;esrc=s&amp;source=images&amp;cd=&amp;ved=0ahUKEwj3hdr5o_rMAhVJuBQKHaMCCnMQjRwIBw&amp;url=https://en.wikipedia.org/wiki/Rowa_Automatisierungssysteme&amp;bvm=bv.122676328,d.ZGg&amp;psig=AFQjCNFGcDTApxRN3jBQLVqZhJfO7YDvDg&amp;ust=1464439369248628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www.google.nl/url?sa=i&amp;rct=j&amp;q=&amp;esrc=s&amp;source=images&amp;cd=&amp;ved=0ahUKEwihyu2VpPrMAhVHvRQKHUtSBpEQjRwIBw&amp;url=https://en.wikipedia.org/wiki/Military_robot&amp;bvm=bv.122676328,d.ZGg&amp;psig=AFQjCNHLe6Zs_pQ7ya726s6HJwQelfeCkg&amp;ust=1464439434079939" TargetMode="External"/><Relationship Id="rId7" Type="http://schemas.openxmlformats.org/officeDocument/2006/relationships/hyperlink" Target="https://www.google.nl/url?sa=i&amp;rct=j&amp;q=&amp;esrc=s&amp;source=images&amp;cd=&amp;ved=0ahUKEwin76KvpPrMAhVF6xQKHScjDaYQjRwIBw&amp;url=https://pixabay.com/en/lawn-mower-robot-robot-mower-699974/&amp;bvm=bv.122676328,d.ZGg&amp;psig=AFQjCNHLe6Zs_pQ7ya726s6HJwQelfeCkg&amp;ust=146443943407993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s://www.google.nl/url?sa=i&amp;rct=j&amp;q=&amp;esrc=s&amp;source=images&amp;cd=&amp;ved=0ahUKEwiCypKipPrMAhUFlxQKHdTGDQUQjRwIBw&amp;url=https://www.youtube.com/watch?v=959puZddZxo&amp;bvm=bv.122676328,d.ZGg&amp;psig=AFQjCNHLe6Zs_pQ7ya726s6HJwQelfeCkg&amp;ust=1464439434079939" TargetMode="Externa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ved=0ahUKEwiBxNGspfrMAhXJERQKHVYfDh4QjRwIBw&amp;url=https://www.google.nl/url?sa=i&amp;rct=j&amp;q=&amp;esrc=s&amp;source=images&amp;cd=&amp;ved=0ahUKEwiBxNGspfrMAhXJERQKHVYfDh4QjRwIBw&amp;url=http://www.idownloadblog.com/2013/10/04/apple-siri-voice-atlanta-mom/&amp;bvm=bv.122676328,d.ZGg&amp;psig=AFQjCNFpOv1alxUQfLgvP7dHsqzGuZgcAQ&amp;ust=1464439752464277&amp;cad=rjt&amp;bvm=bv.122676328,d.ZGg&amp;psig=AFQjCNFpOv1alxUQfLgvP7dHsqzGuZgcAQ&amp;ust=146443975246427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s://commons.wikimedia.org/wiki/File:HONDA_ASIMO.jpg" TargetMode="External"/><Relationship Id="rId7" Type="http://schemas.openxmlformats.org/officeDocument/2006/relationships/hyperlink" Target="https://upload.wikimedia.org/wikipedia/commons/e/e8/Open-Source_3D_printed_Poppy_humanoid_robot.jpg" TargetMode="External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hyperlink" Target="https://www.google.nl/url?sa=i&amp;rct=j&amp;q=&amp;esrc=s&amp;source=images&amp;cd=&amp;ved=0ahUKEwiHs_Tcp_rMAhVDUhQKHTKjBUkQjRwIBw&amp;url=https://en.wikipedia.org/wiki/Humanoid_robot&amp;bvm=bv.122676328,d.ZGg&amp;psig=AFQjCNEeWPpQpbr2OVsiWyT_vtuqynwj9Q&amp;ust=1464440270778178" TargetMode="External"/><Relationship Id="rId5" Type="http://schemas.openxmlformats.org/officeDocument/2006/relationships/hyperlink" Target="https://commons.wikimedia.org/wiki/File:Actroid-DER_01.jpg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hyperlink" Target="https://www.google.nl/url?sa=i&amp;rct=j&amp;q=&amp;esrc=s&amp;source=images&amp;cd=&amp;ved=0ahUKEwjFodS2p_rMAhXGchQKHasaDwwQjRwIBw&amp;url=https://www.youtube.com/watch?v=hzHMkwlKfbo&amp;bvm=bv.122676328,d.ZGg&amp;psig=AFQjCNEeWPpQpbr2OVsiWyT_vtuqynwj9Q&amp;ust=146444027077817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ved=0ahUKEwjF6dzRnoDNAhUFtxQKHXO4DqYQjRwIBw&amp;url=https://education.lego.com/en-us/products/lego-mindstorms-education-ev3-core-set-/5003400&amp;psig=AFQjCNEv9sPc6zpqUL0Weqy3BOjlL1nm-Q&amp;ust=1464644111343352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" y="0"/>
            <a:ext cx="12189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5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Robotica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Technisch vakgebied binnen de </a:t>
            </a:r>
            <a:r>
              <a:rPr lang="nl-NL" dirty="0" err="1"/>
              <a:t>mechatronica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/>
              <a:t>Bestuderen van toepassingen binnen de samenleving. </a:t>
            </a:r>
          </a:p>
          <a:p>
            <a:r>
              <a:rPr lang="nl-NL" dirty="0"/>
              <a:t>Er wordt gekeken naar theoretische en praktische toepassingen.</a:t>
            </a:r>
          </a:p>
          <a:p>
            <a:r>
              <a:rPr lang="nl-NL" dirty="0"/>
              <a:t>Sociale- en technische ontwikkelingen zijn van invloed. </a:t>
            </a:r>
          </a:p>
          <a:p>
            <a:r>
              <a:rPr lang="nl-NL" dirty="0"/>
              <a:t>Design, constructie, werking, programmeren van robots.</a:t>
            </a:r>
          </a:p>
        </p:txBody>
      </p:sp>
    </p:spTree>
    <p:extLst>
      <p:ext uri="{BB962C8B-B14F-4D97-AF65-F5344CB8AC3E}">
        <p14:creationId xmlns:p14="http://schemas.microsoft.com/office/powerpoint/2010/main" val="68710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Robot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Machine</a:t>
            </a:r>
          </a:p>
          <a:p>
            <a:r>
              <a:rPr lang="nl-NL" dirty="0"/>
              <a:t>Programmeerbaar</a:t>
            </a:r>
          </a:p>
        </p:txBody>
      </p:sp>
    </p:spTree>
    <p:extLst>
      <p:ext uri="{BB962C8B-B14F-4D97-AF65-F5344CB8AC3E}">
        <p14:creationId xmlns:p14="http://schemas.microsoft.com/office/powerpoint/2010/main" val="2570865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robots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Mobiele robots</a:t>
            </a:r>
          </a:p>
          <a:p>
            <a:r>
              <a:rPr lang="nl-NL" dirty="0"/>
              <a:t>Immobiele robots</a:t>
            </a:r>
          </a:p>
          <a:p>
            <a:endParaRPr lang="nl-NL" dirty="0"/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Autonome robots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Virtuele robots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Humanoïde/androïde robots</a:t>
            </a:r>
          </a:p>
        </p:txBody>
      </p:sp>
    </p:spTree>
    <p:extLst>
      <p:ext uri="{BB962C8B-B14F-4D97-AF65-F5344CB8AC3E}">
        <p14:creationId xmlns:p14="http://schemas.microsoft.com/office/powerpoint/2010/main" val="1758815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Mobiel</a:t>
            </a:r>
          </a:p>
        </p:txBody>
      </p:sp>
      <p:pic>
        <p:nvPicPr>
          <p:cNvPr id="1026" name="Picture 2" descr="https://upload.wikimedia.org/wikipedia/en/d/d7/Sbot_mobile_robot_passing_step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548680"/>
            <a:ext cx="3232299" cy="24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d/de/Curiosity_-_Robot_Geologist_and_Chemist_in_One!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83783"/>
            <a:ext cx="5256584" cy="296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1.staticflickr.com/5/4036/4669861882_742023ed7a_b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291082"/>
            <a:ext cx="3951443" cy="250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mobile robot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234232"/>
            <a:ext cx="4124300" cy="349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9/9d/LIDAR_equipped_mobile_robot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313664"/>
            <a:ext cx="3083379" cy="24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785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Immobiel</a:t>
            </a:r>
          </a:p>
        </p:txBody>
      </p:sp>
      <p:pic>
        <p:nvPicPr>
          <p:cNvPr id="5124" name="Picture 4" descr="http://images8.design-editor.com/92/9262759/3958/A70C8D82-D968-EE15-E7C8-99A07B217F59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4061599"/>
            <a:ext cx="2170158" cy="26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6/67/BMW_Leipzig_MEDIA_050719_Download_Karosseriebau_max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12" y="3595825"/>
            <a:ext cx="4639160" cy="309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upload.wikimedia.org/wikipedia/commons/c/cb/KUKA_robot_for_flat_glas_handling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24375"/>
            <a:ext cx="4127195" cy="274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upload.wikimedia.org/wikipedia/commons/1/16/Rowa_Roboter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240547"/>
            <a:ext cx="4600575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8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Autonoom</a:t>
            </a:r>
          </a:p>
        </p:txBody>
      </p:sp>
      <p:pic>
        <p:nvPicPr>
          <p:cNvPr id="4098" name="Picture 2" descr="https://upload.wikimedia.org/wikipedia/commons/c/c6/Twuav_13_02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3501008"/>
            <a:ext cx="5018846" cy="3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ytimg.com/vi/959puZddZxo/maxresdefault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4" r="24871"/>
          <a:stretch/>
        </p:blipFill>
        <p:spPr bwMode="auto">
          <a:xfrm>
            <a:off x="8112224" y="1700852"/>
            <a:ext cx="3672408" cy="47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ixabay.com/static/uploads/photo/2015/03/30/19/28/lawn-mower-699974_960_72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32358"/>
            <a:ext cx="4024511" cy="30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888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Virtueel</a:t>
            </a:r>
          </a:p>
        </p:txBody>
      </p:sp>
      <p:pic>
        <p:nvPicPr>
          <p:cNvPr id="3074" name="Picture 2" descr="http://media.idownloadblog.com/wp-content/uploads/2013/09/siri-ios-7-1024x57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401857"/>
            <a:ext cx="5832648" cy="328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9" t="13250" r="14563" b="13250"/>
          <a:stretch/>
        </p:blipFill>
        <p:spPr>
          <a:xfrm>
            <a:off x="6167044" y="1916832"/>
            <a:ext cx="584411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33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Humanoïde/androïde</a:t>
            </a:r>
          </a:p>
        </p:txBody>
      </p:sp>
      <p:pic>
        <p:nvPicPr>
          <p:cNvPr id="6146" name="Picture 2" descr="https://upload.wikimedia.org/wikipedia/commons/thumb/0/05/HONDA_ASIMO.jpg/440px-HONDA_ASIM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640638"/>
            <a:ext cx="1933402" cy="257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1/16/Actroid-DER_01.jpg/440px-Actroid-DER_0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59" y="3429000"/>
            <a:ext cx="2389457" cy="318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le:Open-Source 3D printed Poppy humanoid robot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1340767"/>
            <a:ext cx="3581014" cy="53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ytimg.com/vi/hzHMkwlKfbo/maxresdefault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72" y="3501008"/>
            <a:ext cx="4059955" cy="324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9/92/TOPIO_3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57" y="1196752"/>
            <a:ext cx="3304430" cy="22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02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robotwetten</a:t>
            </a:r>
          </a:p>
        </p:txBody>
      </p:sp>
      <p:pic>
        <p:nvPicPr>
          <p:cNvPr id="4" name="Robotica, robotwett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411"/>
            <a:ext cx="12192000" cy="6862412"/>
          </a:xfrm>
        </p:spPr>
      </p:pic>
    </p:spTree>
    <p:extLst>
      <p:ext uri="{BB962C8B-B14F-4D97-AF65-F5344CB8AC3E}">
        <p14:creationId xmlns:p14="http://schemas.microsoft.com/office/powerpoint/2010/main" val="10015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robotwetten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Drie wetten</a:t>
            </a:r>
          </a:p>
          <a:p>
            <a:r>
              <a:rPr lang="nl-NL" dirty="0"/>
              <a:t>Door sciencefictionauteur Isaac </a:t>
            </a:r>
            <a:r>
              <a:rPr lang="nl-NL" dirty="0" err="1"/>
              <a:t>Asimov</a:t>
            </a:r>
            <a:endParaRPr lang="nl-NL" dirty="0"/>
          </a:p>
          <a:p>
            <a:endParaRPr lang="nl-NL" dirty="0"/>
          </a:p>
          <a:p>
            <a:r>
              <a:rPr lang="nl-NL" dirty="0"/>
              <a:t>Voorkomend in fictieve verhalen</a:t>
            </a:r>
          </a:p>
          <a:p>
            <a:r>
              <a:rPr lang="nl-NL" dirty="0"/>
              <a:t>Meest bekend van de film I, Robot (openingcredits) </a:t>
            </a:r>
          </a:p>
        </p:txBody>
      </p:sp>
    </p:spTree>
    <p:extLst>
      <p:ext uri="{BB962C8B-B14F-4D97-AF65-F5344CB8AC3E}">
        <p14:creationId xmlns:p14="http://schemas.microsoft.com/office/powerpoint/2010/main" val="339793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Welkom!</a:t>
            </a:r>
          </a:p>
          <a:p>
            <a:r>
              <a:rPr lang="nl-NL" dirty="0"/>
              <a:t>Mark Mettler </a:t>
            </a:r>
          </a:p>
          <a:p>
            <a:endParaRPr lang="nl-NL" dirty="0"/>
          </a:p>
          <a:p>
            <a:r>
              <a:rPr lang="nl-NL" dirty="0"/>
              <a:t>Fontys Educatief Centrum</a:t>
            </a:r>
          </a:p>
          <a:p>
            <a:r>
              <a:rPr lang="nl-NL" dirty="0"/>
              <a:t>Bijscholing vmbo</a:t>
            </a:r>
          </a:p>
        </p:txBody>
      </p:sp>
    </p:spTree>
    <p:extLst>
      <p:ext uri="{BB962C8B-B14F-4D97-AF65-F5344CB8AC3E}">
        <p14:creationId xmlns:p14="http://schemas.microsoft.com/office/powerpoint/2010/main" val="2349629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robotwetten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79376" y="2276872"/>
            <a:ext cx="7920880" cy="432048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Een robot mag een mens geen letsel toebrengen of door niet te handelen toestaan dat een mens letsel oploopt.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Een robot moet de bevelen uitvoeren die hem door mensen gegeven worden, behalve als die opdrachten in strijd zijn met de Eerste Wet.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Een robot moet zijn eigen bestaan beschermen, voor zover die bescherming niet in strijd is met de Eerste of Tweede Wet.</a:t>
            </a:r>
          </a:p>
        </p:txBody>
      </p:sp>
    </p:spTree>
    <p:extLst>
      <p:ext uri="{BB962C8B-B14F-4D97-AF65-F5344CB8AC3E}">
        <p14:creationId xmlns:p14="http://schemas.microsoft.com/office/powerpoint/2010/main" val="287114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628800"/>
            <a:ext cx="12192000" cy="5229200"/>
          </a:xfrm>
        </p:spPr>
        <p:txBody>
          <a:bodyPr/>
          <a:lstStyle/>
          <a:p>
            <a:pPr algn="ctr"/>
            <a:r>
              <a:rPr lang="nl-NL" dirty="0"/>
              <a:t>Robotica in de belevingswereld van de leerling</a:t>
            </a:r>
          </a:p>
        </p:txBody>
      </p:sp>
    </p:spTree>
    <p:extLst>
      <p:ext uri="{BB962C8B-B14F-4D97-AF65-F5344CB8AC3E}">
        <p14:creationId xmlns:p14="http://schemas.microsoft.com/office/powerpoint/2010/main" val="1014631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" y="-459432"/>
            <a:ext cx="12185847" cy="8130244"/>
          </a:xfrm>
          <a:prstGeom prst="rect">
            <a:avLst/>
          </a:prstGeom>
        </p:spPr>
      </p:pic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Wall-E</a:t>
            </a: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2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68" y="-99392"/>
            <a:ext cx="12313368" cy="8120730"/>
          </a:xfrm>
          <a:prstGeom prst="rect">
            <a:avLst/>
          </a:prstGeom>
        </p:spPr>
      </p:pic>
      <p:sp>
        <p:nvSpPr>
          <p:cNvPr id="6" name="Titel 3"/>
          <p:cNvSpPr txBox="1">
            <a:spLocks/>
          </p:cNvSpPr>
          <p:nvPr/>
        </p:nvSpPr>
        <p:spPr>
          <a:xfrm>
            <a:off x="479376" y="476673"/>
            <a:ext cx="2808312" cy="360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7030A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Malgun Gothic" panose="020B0503020000020004" pitchFamily="34" charset="-127"/>
              </a:defRPr>
            </a:lvl1pPr>
          </a:lstStyle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 Wars</a:t>
            </a:r>
          </a:p>
        </p:txBody>
      </p:sp>
    </p:spTree>
    <p:extLst>
      <p:ext uri="{BB962C8B-B14F-4D97-AF65-F5344CB8AC3E}">
        <p14:creationId xmlns:p14="http://schemas.microsoft.com/office/powerpoint/2010/main" val="480033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Robotica in de belevingswereld van de leerling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Veel uit films, series, etc.</a:t>
            </a:r>
          </a:p>
          <a:p>
            <a:r>
              <a:rPr lang="nl-NL" dirty="0"/>
              <a:t>Menselijke (humanoïde) robots</a:t>
            </a:r>
          </a:p>
          <a:p>
            <a:endParaRPr lang="nl-NL" dirty="0"/>
          </a:p>
          <a:p>
            <a:r>
              <a:rPr lang="nl-NL" dirty="0"/>
              <a:t>Is dit een realistisch beeld?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Filmpje ‘Robots on film’</a:t>
            </a:r>
          </a:p>
        </p:txBody>
      </p:sp>
      <p:pic>
        <p:nvPicPr>
          <p:cNvPr id="4" name="Robotica, robots in 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1944" y="1966796"/>
            <a:ext cx="6480085" cy="47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628800"/>
            <a:ext cx="12192000" cy="5229200"/>
          </a:xfrm>
        </p:spPr>
        <p:txBody>
          <a:bodyPr/>
          <a:lstStyle/>
          <a:p>
            <a:pPr algn="ctr"/>
            <a:r>
              <a:rPr lang="nl-NL" dirty="0"/>
              <a:t>Robotica in sectoren</a:t>
            </a:r>
          </a:p>
        </p:txBody>
      </p:sp>
    </p:spTree>
    <p:extLst>
      <p:ext uri="{BB962C8B-B14F-4D97-AF65-F5344CB8AC3E}">
        <p14:creationId xmlns:p14="http://schemas.microsoft.com/office/powerpoint/2010/main" val="2950677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Robotica in de sectoren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9376" y="2276872"/>
            <a:ext cx="11233248" cy="3600400"/>
          </a:xfrm>
        </p:spPr>
        <p:txBody>
          <a:bodyPr numCol="2">
            <a:normAutofit/>
          </a:bodyPr>
          <a:lstStyle/>
          <a:p>
            <a:r>
              <a:rPr lang="nl-NL" dirty="0"/>
              <a:t>Ruimtevaart</a:t>
            </a:r>
          </a:p>
          <a:p>
            <a:r>
              <a:rPr lang="nl-NL" dirty="0"/>
              <a:t>Industrie</a:t>
            </a:r>
          </a:p>
          <a:p>
            <a:r>
              <a:rPr lang="nl-NL" dirty="0"/>
              <a:t>Medisch/zorg</a:t>
            </a:r>
          </a:p>
          <a:p>
            <a:r>
              <a:rPr lang="nl-NL" dirty="0"/>
              <a:t>Leger</a:t>
            </a:r>
          </a:p>
          <a:p>
            <a:r>
              <a:rPr lang="nl-NL" dirty="0"/>
              <a:t>Robotdieren</a:t>
            </a:r>
          </a:p>
          <a:p>
            <a:r>
              <a:rPr lang="nl-NL" dirty="0"/>
              <a:t>Huishouden</a:t>
            </a:r>
          </a:p>
          <a:p>
            <a:r>
              <a:rPr lang="nl-NL" dirty="0"/>
              <a:t>Hobby</a:t>
            </a:r>
          </a:p>
          <a:p>
            <a:r>
              <a:rPr lang="nl-NL" dirty="0"/>
              <a:t>Kunst</a:t>
            </a:r>
          </a:p>
          <a:p>
            <a:r>
              <a:rPr lang="nl-NL" dirty="0"/>
              <a:t>Sport</a:t>
            </a:r>
          </a:p>
          <a:p>
            <a:pPr marL="0" indent="0">
              <a:buNone/>
            </a:pPr>
            <a:r>
              <a:rPr lang="nl-NL" sz="1600" dirty="0">
                <a:solidFill>
                  <a:schemeClr val="bg1">
                    <a:lumMod val="6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239970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37" y="-1107504"/>
            <a:ext cx="12457384" cy="996590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Ruimtevaart</a:t>
            </a:r>
          </a:p>
        </p:txBody>
      </p:sp>
    </p:spTree>
    <p:extLst>
      <p:ext uri="{BB962C8B-B14F-4D97-AF65-F5344CB8AC3E}">
        <p14:creationId xmlns:p14="http://schemas.microsoft.com/office/powerpoint/2010/main" val="4071641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obohub.org/wp-content/uploads/2014/08/Industrial-Robots-Hyundai-Heav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28" y="0"/>
            <a:ext cx="12241308" cy="80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Industrie</a:t>
            </a:r>
          </a:p>
        </p:txBody>
      </p:sp>
    </p:spTree>
    <p:extLst>
      <p:ext uri="{BB962C8B-B14F-4D97-AF65-F5344CB8AC3E}">
        <p14:creationId xmlns:p14="http://schemas.microsoft.com/office/powerpoint/2010/main" val="980889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archive.defense.gov/DODCMSShare/NewsStoryPhoto/2012-12/hrs_LS3_Jan-image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2" y="-315416"/>
            <a:ext cx="12295881" cy="819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Leger </a:t>
            </a:r>
          </a:p>
        </p:txBody>
      </p:sp>
    </p:spTree>
    <p:extLst>
      <p:ext uri="{BB962C8B-B14F-4D97-AF65-F5344CB8AC3E}">
        <p14:creationId xmlns:p14="http://schemas.microsoft.com/office/powerpoint/2010/main" val="348680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Padlet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Padlet muur 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l-NL" dirty="0" err="1">
                <a:solidFill>
                  <a:schemeClr val="bg1">
                    <a:lumMod val="50000"/>
                  </a:schemeClr>
                </a:solidFill>
              </a:rPr>
              <a:t>url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 is te vinden op het informatieblad)</a:t>
            </a:r>
          </a:p>
          <a:p>
            <a:r>
              <a:rPr lang="nl-NL" dirty="0"/>
              <a:t>Delen van informatie, ook via de mail achteraf</a:t>
            </a:r>
          </a:p>
          <a:p>
            <a:endParaRPr lang="nl-NL" dirty="0"/>
          </a:p>
          <a:p>
            <a:r>
              <a:rPr lang="nl-NL" dirty="0"/>
              <a:t>Wie ben jij?</a:t>
            </a:r>
          </a:p>
          <a:p>
            <a:pPr lvl="1"/>
            <a:r>
              <a:rPr lang="nl-NL" dirty="0"/>
              <a:t>Naam, school, eigen achtergrond</a:t>
            </a:r>
          </a:p>
          <a:p>
            <a:pPr lvl="1"/>
            <a:r>
              <a:rPr lang="nl-NL" dirty="0"/>
              <a:t>Eigen leervraag/vanuit de school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852936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58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_10_romeo_commente_def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" y="-2187624"/>
            <a:ext cx="12192198" cy="91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Huishouden </a:t>
            </a:r>
          </a:p>
        </p:txBody>
      </p:sp>
    </p:spTree>
    <p:extLst>
      <p:ext uri="{BB962C8B-B14F-4D97-AF65-F5344CB8AC3E}">
        <p14:creationId xmlns:p14="http://schemas.microsoft.com/office/powerpoint/2010/main" val="2637502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noecho.com/wp-content/uploads/2014/11/pepper-img-03-14019908186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0" y="-171400"/>
            <a:ext cx="12231240" cy="77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9376" y="476673"/>
            <a:ext cx="2808312" cy="3600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491834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Robotica in de regio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Bedrijven in de regio de gebruik maken van robotica toepassingen</a:t>
            </a:r>
          </a:p>
          <a:p>
            <a:endParaRPr lang="nl-NL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Zoek bedrijven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Plaats deze op de Padlet Muur</a:t>
            </a:r>
          </a:p>
        </p:txBody>
      </p:sp>
    </p:spTree>
    <p:extLst>
      <p:ext uri="{BB962C8B-B14F-4D97-AF65-F5344CB8AC3E}">
        <p14:creationId xmlns:p14="http://schemas.microsoft.com/office/powerpoint/2010/main" val="38781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4581128"/>
            <a:ext cx="9144000" cy="1294910"/>
          </a:xfrm>
        </p:spPr>
        <p:txBody>
          <a:bodyPr/>
          <a:lstStyle/>
          <a:p>
            <a:r>
              <a:rPr lang="nl-NL" dirty="0"/>
              <a:t>In het ‘bedrijfsleven’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5360" y="6041825"/>
            <a:ext cx="9144000" cy="699543"/>
          </a:xfrm>
        </p:spPr>
        <p:txBody>
          <a:bodyPr>
            <a:normAutofit/>
          </a:bodyPr>
          <a:lstStyle/>
          <a:p>
            <a:r>
              <a:rPr lang="nl-NL" dirty="0"/>
              <a:t>Cursus Lego Mindstorm </a:t>
            </a:r>
          </a:p>
        </p:txBody>
      </p:sp>
    </p:spTree>
    <p:extLst>
      <p:ext uri="{BB962C8B-B14F-4D97-AF65-F5344CB8AC3E}">
        <p14:creationId xmlns:p14="http://schemas.microsoft.com/office/powerpoint/2010/main" val="3778054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Beroepenmarkt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4996" r="40010" b="10015"/>
          <a:stretch/>
        </p:blipFill>
        <p:spPr>
          <a:xfrm>
            <a:off x="119336" y="116631"/>
            <a:ext cx="5760640" cy="66077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7277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Beroepenmarkt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nl-NL" dirty="0"/>
              <a:t>Verdwijnende beroepen</a:t>
            </a:r>
          </a:p>
          <a:p>
            <a:pPr lvl="1"/>
            <a:r>
              <a:rPr lang="nl-NL" dirty="0"/>
              <a:t>‘Lopende band’ werk</a:t>
            </a:r>
          </a:p>
          <a:p>
            <a:pPr lvl="1"/>
            <a:r>
              <a:rPr lang="nl-NL" dirty="0"/>
              <a:t>Controlewerk</a:t>
            </a:r>
          </a:p>
          <a:p>
            <a:pPr lvl="1"/>
            <a:r>
              <a:rPr lang="nl-NL" dirty="0"/>
              <a:t>Etc. 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Opkomende beroepen</a:t>
            </a:r>
          </a:p>
          <a:p>
            <a:pPr lvl="1"/>
            <a:r>
              <a:rPr lang="nl-NL" dirty="0"/>
              <a:t>Engineers</a:t>
            </a:r>
          </a:p>
          <a:p>
            <a:pPr lvl="1"/>
            <a:r>
              <a:rPr lang="nl-NL" dirty="0"/>
              <a:t>Application/software designers</a:t>
            </a:r>
          </a:p>
          <a:p>
            <a:pPr lvl="1"/>
            <a:r>
              <a:rPr lang="nl-NL" dirty="0"/>
              <a:t>Technisch personeel</a:t>
            </a:r>
          </a:p>
          <a:p>
            <a:pPr lvl="1"/>
            <a:r>
              <a:rPr lang="nl-NL" dirty="0"/>
              <a:t>Constructie/onderhoud</a:t>
            </a:r>
          </a:p>
          <a:p>
            <a:pPr lvl="1"/>
            <a:r>
              <a:rPr lang="nl-NL" dirty="0"/>
              <a:t>Etc. </a:t>
            </a:r>
          </a:p>
        </p:txBody>
      </p:sp>
    </p:spTree>
    <p:extLst>
      <p:ext uri="{BB962C8B-B14F-4D97-AF65-F5344CB8AC3E}">
        <p14:creationId xmlns:p14="http://schemas.microsoft.com/office/powerpoint/2010/main" val="2073339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Doorstroom mbo en hbo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Twee routers:</a:t>
            </a:r>
          </a:p>
          <a:p>
            <a:pPr lvl="1"/>
            <a:r>
              <a:rPr lang="nl-NL" dirty="0"/>
              <a:t>Techniek/engineering (ontwerpen/bouwen/onderhoud)</a:t>
            </a:r>
          </a:p>
          <a:p>
            <a:pPr lvl="1"/>
            <a:r>
              <a:rPr lang="nl-NL" dirty="0"/>
              <a:t>ICT (software/</a:t>
            </a:r>
            <a:r>
              <a:rPr lang="nl-NL" dirty="0" err="1"/>
              <a:t>application</a:t>
            </a:r>
            <a:r>
              <a:rPr lang="nl-NL" dirty="0"/>
              <a:t> development)</a:t>
            </a:r>
          </a:p>
        </p:txBody>
      </p:sp>
    </p:spTree>
    <p:extLst>
      <p:ext uri="{BB962C8B-B14F-4D97-AF65-F5344CB8AC3E}">
        <p14:creationId xmlns:p14="http://schemas.microsoft.com/office/powerpoint/2010/main" val="4017899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628800"/>
            <a:ext cx="12192000" cy="5229200"/>
          </a:xfrm>
        </p:spPr>
        <p:txBody>
          <a:bodyPr/>
          <a:lstStyle/>
          <a:p>
            <a:pPr algn="ctr"/>
            <a:r>
              <a:rPr lang="nl-NL" dirty="0"/>
              <a:t>Competenties en vaardigheden</a:t>
            </a:r>
          </a:p>
        </p:txBody>
      </p:sp>
    </p:spTree>
    <p:extLst>
      <p:ext uri="{BB962C8B-B14F-4D97-AF65-F5344CB8AC3E}">
        <p14:creationId xmlns:p14="http://schemas.microsoft.com/office/powerpoint/2010/main" val="2757609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628800"/>
            <a:ext cx="12192000" cy="5229200"/>
          </a:xfrm>
        </p:spPr>
        <p:txBody>
          <a:bodyPr/>
          <a:lstStyle/>
          <a:p>
            <a:pPr algn="ctr"/>
            <a:r>
              <a:rPr lang="nl-NL" dirty="0"/>
              <a:t>Competenties en vaardigheden</a:t>
            </a: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-40401" y="2321195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Verbeeldingskracht </a:t>
            </a: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7305542" y="5672414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Problemen onderkennen en oplossen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2086932" y="3052067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Stressbestendig 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-424679" y="2913413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Klantgericht </a:t>
            </a: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-816768" y="3739344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Samenwerken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3377579" y="2024916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Zelfstandig werken</a:t>
            </a:r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7536160" y="3100806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Resultaatgerichtheid nastreven</a:t>
            </a: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2263855" y="4911150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Analytisch denken</a:t>
            </a:r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3861927" y="5611567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Creatief 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-667090" y="5573061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Abstract denken</a:t>
            </a:r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4590862" y="6194550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Flexibel </a:t>
            </a:r>
          </a:p>
        </p:txBody>
      </p:sp>
      <p:sp>
        <p:nvSpPr>
          <p:cNvPr id="26" name="Titel 1"/>
          <p:cNvSpPr txBox="1">
            <a:spLocks/>
          </p:cNvSpPr>
          <p:nvPr/>
        </p:nvSpPr>
        <p:spPr>
          <a:xfrm>
            <a:off x="1697290" y="5692966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Leergierig zijn</a:t>
            </a: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347259" y="6354877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Conceptueel denken</a:t>
            </a: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7291095" y="2310833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Nauwkeurig werken </a:t>
            </a:r>
          </a:p>
        </p:txBody>
      </p:sp>
      <p:sp>
        <p:nvSpPr>
          <p:cNvPr id="29" name="Titel 1"/>
          <p:cNvSpPr txBox="1">
            <a:spLocks/>
          </p:cNvSpPr>
          <p:nvPr/>
        </p:nvSpPr>
        <p:spPr>
          <a:xfrm>
            <a:off x="4019667" y="2704870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Innoveren </a:t>
            </a:r>
          </a:p>
        </p:txBody>
      </p:sp>
      <p:sp>
        <p:nvSpPr>
          <p:cNvPr id="30" name="Titel 1"/>
          <p:cNvSpPr txBox="1">
            <a:spLocks/>
          </p:cNvSpPr>
          <p:nvPr/>
        </p:nvSpPr>
        <p:spPr>
          <a:xfrm>
            <a:off x="7337057" y="4680932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Visie op het geheel hebben </a:t>
            </a: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595731" y="4888631"/>
            <a:ext cx="42484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7030A0"/>
                </a:solidFill>
                <a:latin typeface="+mj-lt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nl-NL" sz="1800" b="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Technisch inzicht</a:t>
            </a:r>
          </a:p>
        </p:txBody>
      </p:sp>
    </p:spTree>
    <p:extLst>
      <p:ext uri="{BB962C8B-B14F-4D97-AF65-F5344CB8AC3E}">
        <p14:creationId xmlns:p14="http://schemas.microsoft.com/office/powerpoint/2010/main" val="263252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  <p:bldP spid="25" grpId="0" build="p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Link naar de loopbaancompetenties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Kwaliteitenreflectie		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Wat kan ik en hoe weet ik dat?</a:t>
            </a:r>
          </a:p>
          <a:p>
            <a:r>
              <a:rPr lang="nl-NL" dirty="0"/>
              <a:t>Motievenreflectie		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Waar ga en sta ik voor en waarom?</a:t>
            </a:r>
          </a:p>
          <a:p>
            <a:r>
              <a:rPr lang="nl-NL" dirty="0"/>
              <a:t>Werkexploratie	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	Waar ben ik het meest op mijn plek?</a:t>
            </a:r>
          </a:p>
          <a:p>
            <a:r>
              <a:rPr lang="nl-NL" dirty="0"/>
              <a:t>Loopbaansturing	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	Hoe bereik ik mijn doel?</a:t>
            </a:r>
          </a:p>
          <a:p>
            <a:r>
              <a:rPr lang="nl-NL" dirty="0"/>
              <a:t>Netwerken		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	Wie kan mij helpen?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050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nl-NL" dirty="0"/>
              <a:t>Keuzevak robotica</a:t>
            </a:r>
          </a:p>
          <a:p>
            <a:r>
              <a:rPr lang="nl-NL" dirty="0"/>
              <a:t>Examenprogramma </a:t>
            </a:r>
          </a:p>
          <a:p>
            <a:r>
              <a:rPr lang="nl-NL" dirty="0"/>
              <a:t>Robotica</a:t>
            </a:r>
          </a:p>
          <a:p>
            <a:r>
              <a:rPr lang="nl-NL" dirty="0"/>
              <a:t>Belevingswereld </a:t>
            </a:r>
            <a:r>
              <a:rPr lang="nl-NL" dirty="0" err="1"/>
              <a:t>vd</a:t>
            </a:r>
            <a:r>
              <a:rPr lang="nl-NL" dirty="0"/>
              <a:t> leerling</a:t>
            </a:r>
          </a:p>
          <a:p>
            <a:r>
              <a:rPr lang="nl-NL" dirty="0"/>
              <a:t>Robotica in de sectoren</a:t>
            </a:r>
          </a:p>
          <a:p>
            <a:pPr marL="0" indent="0">
              <a:buNone/>
            </a:pPr>
            <a:endParaRPr lang="nl-NL" sz="1050" dirty="0"/>
          </a:p>
          <a:p>
            <a:pPr marL="0" indent="0">
              <a:buNone/>
            </a:pPr>
            <a:r>
              <a:rPr lang="nl-NL" dirty="0"/>
              <a:t>In het bedrijfsleven</a:t>
            </a:r>
          </a:p>
          <a:p>
            <a:pPr marL="0" indent="0">
              <a:buNone/>
            </a:pPr>
            <a:r>
              <a:rPr lang="nl-NL" dirty="0"/>
              <a:t>Lego Mindstorms</a:t>
            </a:r>
          </a:p>
          <a:p>
            <a:r>
              <a:rPr lang="nl-NL" dirty="0"/>
              <a:t>Algemeen</a:t>
            </a:r>
          </a:p>
          <a:p>
            <a:r>
              <a:rPr lang="nl-NL" dirty="0"/>
              <a:t>Sensoren</a:t>
            </a:r>
          </a:p>
          <a:p>
            <a:r>
              <a:rPr lang="nl-NL" dirty="0"/>
              <a:t>Bouwen</a:t>
            </a:r>
          </a:p>
          <a:p>
            <a:r>
              <a:rPr lang="nl-NL" dirty="0"/>
              <a:t>Software</a:t>
            </a:r>
          </a:p>
          <a:p>
            <a:r>
              <a:rPr lang="nl-NL" dirty="0"/>
              <a:t>Basis van het programmeren </a:t>
            </a:r>
          </a:p>
        </p:txBody>
      </p:sp>
    </p:spTree>
    <p:extLst>
      <p:ext uri="{BB962C8B-B14F-4D97-AF65-F5344CB8AC3E}">
        <p14:creationId xmlns:p14="http://schemas.microsoft.com/office/powerpoint/2010/main" val="179129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5360" y="6041825"/>
            <a:ext cx="9144000" cy="699543"/>
          </a:xfrm>
        </p:spPr>
        <p:txBody>
          <a:bodyPr>
            <a:normAutofit/>
          </a:bodyPr>
          <a:lstStyle/>
          <a:p>
            <a:r>
              <a:rPr lang="nl-NL" dirty="0"/>
              <a:t>Korte pauze</a:t>
            </a:r>
          </a:p>
        </p:txBody>
      </p:sp>
    </p:spTree>
    <p:extLst>
      <p:ext uri="{BB962C8B-B14F-4D97-AF65-F5344CB8AC3E}">
        <p14:creationId xmlns:p14="http://schemas.microsoft.com/office/powerpoint/2010/main" val="477783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4581128"/>
            <a:ext cx="9144000" cy="1294910"/>
          </a:xfrm>
        </p:spPr>
        <p:txBody>
          <a:bodyPr/>
          <a:lstStyle/>
          <a:p>
            <a:r>
              <a:rPr lang="nl-NL" dirty="0"/>
              <a:t>Lego Mindstorm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5360" y="6041825"/>
            <a:ext cx="9144000" cy="699543"/>
          </a:xfrm>
        </p:spPr>
        <p:txBody>
          <a:bodyPr>
            <a:normAutofit/>
          </a:bodyPr>
          <a:lstStyle/>
          <a:p>
            <a:r>
              <a:rPr lang="nl-NL" dirty="0"/>
              <a:t>Cursus Lego Mindstorm </a:t>
            </a:r>
          </a:p>
        </p:txBody>
      </p:sp>
    </p:spTree>
    <p:extLst>
      <p:ext uri="{BB962C8B-B14F-4D97-AF65-F5344CB8AC3E}">
        <p14:creationId xmlns:p14="http://schemas.microsoft.com/office/powerpoint/2010/main" val="1095714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Lego Mindstorms algemeen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Lego Mindstorm(s) / </a:t>
            </a:r>
            <a:r>
              <a:rPr lang="nl-NL" dirty="0" err="1"/>
              <a:t>Robotics</a:t>
            </a:r>
            <a:r>
              <a:rPr lang="nl-NL" dirty="0"/>
              <a:t> </a:t>
            </a:r>
            <a:r>
              <a:rPr lang="nl-NL" dirty="0" err="1"/>
              <a:t>Invention</a:t>
            </a:r>
            <a:r>
              <a:rPr lang="nl-NL" dirty="0"/>
              <a:t> Systems</a:t>
            </a:r>
          </a:p>
          <a:p>
            <a:r>
              <a:rPr lang="nl-NL" dirty="0"/>
              <a:t>Ontstaan bij het MIT Media Lab (rond 1994)</a:t>
            </a:r>
          </a:p>
          <a:p>
            <a:r>
              <a:rPr lang="nl-NL" dirty="0"/>
              <a:t>De eerste programmeerbare steen (RCX)</a:t>
            </a:r>
          </a:p>
          <a:p>
            <a:endParaRPr lang="nl-NL" dirty="0"/>
          </a:p>
          <a:p>
            <a:r>
              <a:rPr lang="nl-NL" dirty="0"/>
              <a:t>2006   NXT</a:t>
            </a:r>
          </a:p>
          <a:p>
            <a:r>
              <a:rPr lang="nl-NL" dirty="0"/>
              <a:t>2009   NXT 2.0</a:t>
            </a:r>
          </a:p>
          <a:p>
            <a:r>
              <a:rPr lang="nl-NL" dirty="0"/>
              <a:t>2013   EV3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 descr="https://upload.wikimedia.org/wikipedia/commons/9/95/LegoMindstormsRC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114" y="2636912"/>
            <a:ext cx="3659285" cy="405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227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Lego Mindstorms EV3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generatie</a:t>
            </a:r>
          </a:p>
          <a:p>
            <a:r>
              <a:rPr lang="nl-NL" dirty="0"/>
              <a:t>EV = </a:t>
            </a:r>
            <a:r>
              <a:rPr lang="nl-NL" dirty="0" err="1"/>
              <a:t>Evolution</a:t>
            </a:r>
            <a:endParaRPr lang="nl-NL" dirty="0"/>
          </a:p>
          <a:p>
            <a:endParaRPr lang="nl-NL" dirty="0"/>
          </a:p>
          <a:p>
            <a:r>
              <a:rPr lang="nl-NL" dirty="0"/>
              <a:t>Nieuwe computersteen</a:t>
            </a:r>
          </a:p>
          <a:p>
            <a:r>
              <a:rPr lang="nl-NL" dirty="0"/>
              <a:t>Wifi, bluetooth</a:t>
            </a:r>
          </a:p>
          <a:p>
            <a:r>
              <a:rPr lang="nl-NL" dirty="0"/>
              <a:t>Verbeterde sensoren</a:t>
            </a:r>
          </a:p>
        </p:txBody>
      </p:sp>
    </p:spTree>
    <p:extLst>
      <p:ext uri="{BB962C8B-B14F-4D97-AF65-F5344CB8AC3E}">
        <p14:creationId xmlns:p14="http://schemas.microsoft.com/office/powerpoint/2010/main" val="3339573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First Lego League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Begonnen in 1998, voor het eerst in Nederland in 2003</a:t>
            </a:r>
          </a:p>
          <a:p>
            <a:r>
              <a:rPr lang="nl-NL" dirty="0"/>
              <a:t>Wedstrijd voor jongeren tussen de 9 en 15 jaar </a:t>
            </a:r>
          </a:p>
          <a:p>
            <a:r>
              <a:rPr lang="nl-NL" dirty="0"/>
              <a:t>Rol van techniek en technologie te onderzoeken </a:t>
            </a:r>
          </a:p>
          <a:p>
            <a:endParaRPr lang="nl-NL" dirty="0"/>
          </a:p>
          <a:p>
            <a:r>
              <a:rPr lang="nl-NL" dirty="0"/>
              <a:t>Ontwerp, bouw en programmeer een robot</a:t>
            </a:r>
          </a:p>
          <a:p>
            <a:r>
              <a:rPr lang="nl-NL" dirty="0"/>
              <a:t>Voer je eigen onderzoek uit en presenteer de resultaten</a:t>
            </a:r>
          </a:p>
        </p:txBody>
      </p:sp>
      <p:pic>
        <p:nvPicPr>
          <p:cNvPr id="2050" name="Picture 2" descr="FLLlogo_color_NEW820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2636912"/>
            <a:ext cx="2892152" cy="27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359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Lego Mindstorms Education</a:t>
            </a:r>
          </a:p>
        </p:txBody>
      </p:sp>
      <p:pic>
        <p:nvPicPr>
          <p:cNvPr id="3074" name="Picture 2" descr="https://le-www-live-s.legocdn.com/images/423923/live/sc/Products/5003400/5003400_1050x1050_1_xx-xx/a8f9967ad05c3c72cdccda24bd556b9f/2d9e36d3-afaf-4203-aa23-a58d00d7ca07/original/2d9e36d3-afaf-4203-aa23-a58d00d7ca07.jpg?output-format=jpg&amp;fit=inside%7C855:640&amp;composite-to=*,*%7Chttps://le-www-live-s.legocdn.com/sc/static/bg-max.jpg?resize=855:640&amp;output-quality=70&amp;output-format=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276872"/>
            <a:ext cx="5793023" cy="434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6528048" y="2276872"/>
            <a:ext cx="5184576" cy="4320480"/>
          </a:xfrm>
        </p:spPr>
        <p:txBody>
          <a:bodyPr numCol="1">
            <a:normAutofit/>
          </a:bodyPr>
          <a:lstStyle/>
          <a:p>
            <a:r>
              <a:rPr lang="nl-NL" dirty="0" err="1"/>
              <a:t>Core</a:t>
            </a:r>
            <a:r>
              <a:rPr lang="nl-NL" dirty="0"/>
              <a:t> set</a:t>
            </a:r>
          </a:p>
          <a:p>
            <a:r>
              <a:rPr lang="nl-NL" dirty="0" err="1"/>
              <a:t>Expension</a:t>
            </a:r>
            <a:r>
              <a:rPr lang="nl-NL" dirty="0"/>
              <a:t> set</a:t>
            </a:r>
          </a:p>
          <a:p>
            <a:r>
              <a:rPr lang="nl-NL" dirty="0"/>
              <a:t>Software Windows/Mac</a:t>
            </a:r>
          </a:p>
          <a:p>
            <a:r>
              <a:rPr lang="nl-NL" dirty="0"/>
              <a:t>iPad app</a:t>
            </a:r>
          </a:p>
        </p:txBody>
      </p:sp>
    </p:spTree>
    <p:extLst>
      <p:ext uri="{BB962C8B-B14F-4D97-AF65-F5344CB8AC3E}">
        <p14:creationId xmlns:p14="http://schemas.microsoft.com/office/powerpoint/2010/main" val="139807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go Mindstorms NXT en EV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58"/>
          </a:xfrm>
        </p:spPr>
      </p:pic>
    </p:spTree>
    <p:extLst>
      <p:ext uri="{BB962C8B-B14F-4D97-AF65-F5344CB8AC3E}">
        <p14:creationId xmlns:p14="http://schemas.microsoft.com/office/powerpoint/2010/main" val="37242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Sorteren en bouwen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Sorteer de kist</a:t>
            </a:r>
          </a:p>
          <a:p>
            <a:r>
              <a:rPr lang="nl-NL" dirty="0"/>
              <a:t>Aan de slag met bouwen (volg instructies)</a:t>
            </a:r>
          </a:p>
        </p:txBody>
      </p:sp>
    </p:spTree>
    <p:extLst>
      <p:ext uri="{BB962C8B-B14F-4D97-AF65-F5344CB8AC3E}">
        <p14:creationId xmlns:p14="http://schemas.microsoft.com/office/powerpoint/2010/main" val="488719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5360" y="6041825"/>
            <a:ext cx="9144000" cy="699543"/>
          </a:xfrm>
        </p:spPr>
        <p:txBody>
          <a:bodyPr>
            <a:normAutofit/>
          </a:bodyPr>
          <a:lstStyle/>
          <a:p>
            <a:r>
              <a:rPr lang="nl-NL" dirty="0"/>
              <a:t>Lunchpauze</a:t>
            </a:r>
          </a:p>
        </p:txBody>
      </p:sp>
    </p:spTree>
    <p:extLst>
      <p:ext uri="{BB962C8B-B14F-4D97-AF65-F5344CB8AC3E}">
        <p14:creationId xmlns:p14="http://schemas.microsoft.com/office/powerpoint/2010/main" val="3472025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4581128"/>
            <a:ext cx="9144000" cy="1294910"/>
          </a:xfrm>
        </p:spPr>
        <p:txBody>
          <a:bodyPr/>
          <a:lstStyle/>
          <a:p>
            <a:r>
              <a:rPr lang="nl-NL" dirty="0"/>
              <a:t>Lego Mindstorm (vervolg)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5360" y="6041825"/>
            <a:ext cx="9144000" cy="699543"/>
          </a:xfrm>
        </p:spPr>
        <p:txBody>
          <a:bodyPr>
            <a:normAutofit/>
          </a:bodyPr>
          <a:lstStyle/>
          <a:p>
            <a:r>
              <a:rPr lang="nl-NL" dirty="0"/>
              <a:t>Cursus Lego Mindstorm </a:t>
            </a:r>
          </a:p>
        </p:txBody>
      </p:sp>
    </p:spTree>
    <p:extLst>
      <p:ext uri="{BB962C8B-B14F-4D97-AF65-F5344CB8AC3E}">
        <p14:creationId xmlns:p14="http://schemas.microsoft.com/office/powerpoint/2010/main" val="354940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de methodes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Dubbelklik		In ontwikkeling; praktijkkaarten met Lego Mindstorms en Arduino</a:t>
            </a:r>
          </a:p>
          <a:p>
            <a:r>
              <a:rPr lang="nl-NL" dirty="0"/>
              <a:t>Edu4all		In ontwikkeling</a:t>
            </a:r>
          </a:p>
          <a:p>
            <a:r>
              <a:rPr lang="nl-NL" dirty="0"/>
              <a:t>Mixed		</a:t>
            </a:r>
            <a:r>
              <a:rPr lang="mr-IN" dirty="0"/>
              <a:t>…</a:t>
            </a:r>
            <a:endParaRPr lang="nl-NL" dirty="0"/>
          </a:p>
          <a:p>
            <a:r>
              <a:rPr lang="nl-NL" dirty="0"/>
              <a:t>Uitgeversgroep	…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9541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Sorteren en bouwen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Sorteer de kist</a:t>
            </a:r>
          </a:p>
          <a:p>
            <a:r>
              <a:rPr lang="nl-NL" dirty="0"/>
              <a:t>Aan de slag met bouwen (volg instructies)</a:t>
            </a:r>
          </a:p>
        </p:txBody>
      </p:sp>
    </p:spTree>
    <p:extLst>
      <p:ext uri="{BB962C8B-B14F-4D97-AF65-F5344CB8AC3E}">
        <p14:creationId xmlns:p14="http://schemas.microsoft.com/office/powerpoint/2010/main" val="2538651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EV3 </a:t>
            </a:r>
            <a:r>
              <a:rPr lang="nl-NL" dirty="0" err="1"/>
              <a:t>Brick</a:t>
            </a:r>
            <a:endParaRPr lang="nl-NL" dirty="0"/>
          </a:p>
        </p:txBody>
      </p:sp>
      <p:pic>
        <p:nvPicPr>
          <p:cNvPr id="4098" name="Picture 2" descr="pjo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" b="20653"/>
          <a:stretch>
            <a:fillRect/>
          </a:stretch>
        </p:blipFill>
        <p:spPr bwMode="auto">
          <a:xfrm>
            <a:off x="551385" y="2276872"/>
            <a:ext cx="8784976" cy="405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335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Sensoren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 err="1"/>
              <a:t>Core</a:t>
            </a:r>
            <a:r>
              <a:rPr lang="nl-NL" dirty="0"/>
              <a:t> set:</a:t>
            </a:r>
          </a:p>
          <a:p>
            <a:pPr lvl="1"/>
            <a:r>
              <a:rPr lang="nl-NL" dirty="0"/>
              <a:t>Ultrasone sensor</a:t>
            </a:r>
          </a:p>
          <a:p>
            <a:pPr lvl="1"/>
            <a:r>
              <a:rPr lang="nl-NL" dirty="0"/>
              <a:t>Kleurensensor</a:t>
            </a:r>
          </a:p>
          <a:p>
            <a:pPr lvl="1"/>
            <a:r>
              <a:rPr lang="nl-NL" dirty="0" err="1"/>
              <a:t>Gyrosensor</a:t>
            </a:r>
            <a:endParaRPr lang="nl-NL" dirty="0"/>
          </a:p>
          <a:p>
            <a:pPr lvl="1"/>
            <a:r>
              <a:rPr lang="nl-NL" dirty="0"/>
              <a:t>Tastsensor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4724" r="2231"/>
          <a:stretch/>
        </p:blipFill>
        <p:spPr>
          <a:xfrm>
            <a:off x="5316103" y="1556792"/>
            <a:ext cx="6768123" cy="51845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3475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Sensoren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Infrarood sensor</a:t>
            </a:r>
          </a:p>
          <a:p>
            <a:r>
              <a:rPr lang="nl-NL" dirty="0"/>
              <a:t>Infrarood </a:t>
            </a:r>
            <a:r>
              <a:rPr lang="nl-NL" dirty="0" err="1"/>
              <a:t>beacon</a:t>
            </a:r>
            <a:endParaRPr lang="nl-NL" dirty="0"/>
          </a:p>
          <a:p>
            <a:r>
              <a:rPr lang="nl-NL" dirty="0"/>
              <a:t>Temperatuur sensor</a:t>
            </a:r>
          </a:p>
        </p:txBody>
      </p:sp>
      <p:pic>
        <p:nvPicPr>
          <p:cNvPr id="4" name="Picture 2" descr="http://ecx.images-amazon.com/images/I/41TyrsmIT%2B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41" y="4515710"/>
            <a:ext cx="2384271" cy="14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storage.technicbricks.com/Media/2013/TBs_20130108_1/TBs_20130108_1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94" y="4352101"/>
            <a:ext cx="2088154" cy="24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a248.e.akamai.net/cache.lego.com/r/education/-/media/lego%20education/home/images/products/mindstorms/9749_713x380_mainproduct.png?l.r2=10978347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252672"/>
            <a:ext cx="3066065" cy="16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05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Software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Installatie software</a:t>
            </a:r>
          </a:p>
          <a:p>
            <a:r>
              <a:rPr lang="nl-NL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1787108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Basis van het programmeren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23C578-7551-4ACA-9D4C-AC598A36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4" r="67128"/>
          <a:stretch/>
        </p:blipFill>
        <p:spPr>
          <a:xfrm>
            <a:off x="4448933" y="1271867"/>
            <a:ext cx="3294134" cy="531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959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Basis van het programmeren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13A4E8-047F-4A07-BA34-E7B808AC8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29094"/>
            <a:ext cx="571500" cy="6000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255F52F-6100-4930-A48A-3692BC08E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2336"/>
            <a:ext cx="571500" cy="6000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469FAE8-A516-4AF3-9641-11823CC3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010" y="2825882"/>
            <a:ext cx="600075" cy="6191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391B572-7B47-4803-B476-C27963F40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694" y="5298433"/>
            <a:ext cx="600075" cy="6191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88A93D8-66E5-4BD5-9BB5-624C9384D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8504" y="4499430"/>
            <a:ext cx="600075" cy="6191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B6F9AAB-4971-4E99-AC49-53A163060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337906"/>
            <a:ext cx="571500" cy="60007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B04A589-1370-4B27-94CE-2C01FCA5F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8049" y="1972811"/>
            <a:ext cx="600075" cy="6096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9557D93-2010-4E2D-9722-2FA9E53A9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2778302"/>
            <a:ext cx="581025" cy="600075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1ADDFBE-4D6A-4B25-9C2A-CD249FF1F6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518480"/>
            <a:ext cx="571500" cy="600075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71B823C9-AFD5-4689-9BA7-F83194471F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7574" y="3629204"/>
            <a:ext cx="5905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05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Bouwen Kleurensensor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Bouw met de kleurensensor een robot die de tape-lijn kan volgen.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Tip:</a:t>
            </a:r>
          </a:p>
          <a:p>
            <a:r>
              <a:rPr lang="nl-NL" dirty="0"/>
              <a:t>Gebruik een Loop </a:t>
            </a:r>
          </a:p>
          <a:p>
            <a:r>
              <a:rPr lang="nl-NL" dirty="0"/>
              <a:t>Gebruik een </a:t>
            </a:r>
            <a:r>
              <a:rPr lang="nl-NL" dirty="0" err="1"/>
              <a:t>If</a:t>
            </a:r>
            <a:r>
              <a:rPr lang="nl-NL" dirty="0"/>
              <a:t>/Else (als dan)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526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endParaRPr lang="nl-NL" dirty="0"/>
          </a:p>
          <a:p>
            <a:r>
              <a:rPr lang="nl-NL" dirty="0"/>
              <a:t>Programma </a:t>
            </a:r>
            <a:r>
              <a:rPr lang="nl-NL" dirty="0">
                <a:sym typeface="Wingdings" panose="05000000000000000000" pitchFamily="2" charset="2"/>
              </a:rPr>
              <a:t> </a:t>
            </a:r>
          </a:p>
          <a:p>
            <a:r>
              <a:rPr lang="nl-NL" dirty="0">
                <a:sym typeface="Wingdings" panose="05000000000000000000" pitchFamily="2" charset="2"/>
              </a:rPr>
              <a:t>Volg opnieuw de tape-lijn</a:t>
            </a:r>
            <a:endParaRPr lang="nl-NL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4F041FB-E4D8-49D3-8023-9F9D87EF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1853009"/>
            <a:ext cx="2219325" cy="8477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EA5964A-2074-4F01-A7A4-B094757F5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889" y="3683123"/>
            <a:ext cx="3343275" cy="14097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DBE0FE8-FFEE-4828-84D2-3F1DBEE7D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220" y="3147757"/>
            <a:ext cx="33337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8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Druksensor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9376" y="1988840"/>
            <a:ext cx="11233248" cy="4320480"/>
          </a:xfrm>
        </p:spPr>
        <p:txBody>
          <a:bodyPr numCol="1">
            <a:normAutofit/>
          </a:bodyPr>
          <a:lstStyle/>
          <a:p>
            <a:endParaRPr lang="nl-NL" dirty="0"/>
          </a:p>
          <a:p>
            <a:r>
              <a:rPr lang="nl-NL" dirty="0"/>
              <a:t>Stap 1: Start de auto (recht uit rijden) </a:t>
            </a:r>
          </a:p>
          <a:p>
            <a:r>
              <a:rPr lang="nl-NL" dirty="0"/>
              <a:t>Stap 2: Druksensor actief </a:t>
            </a:r>
          </a:p>
          <a:p>
            <a:r>
              <a:rPr lang="nl-NL" dirty="0"/>
              <a:t>Stap 3: Stoppen wanneer hij de muur raakt</a:t>
            </a:r>
          </a:p>
          <a:p>
            <a:r>
              <a:rPr lang="nl-NL" dirty="0"/>
              <a:t>Stap 4: Achteruit rijden en 180 graden draaien</a:t>
            </a:r>
          </a:p>
          <a:p>
            <a:endParaRPr lang="nl-NL" dirty="0">
              <a:sym typeface="Wingdings" panose="05000000000000000000" pitchFamily="2" charset="2"/>
            </a:endParaRPr>
          </a:p>
        </p:txBody>
      </p:sp>
      <p:sp>
        <p:nvSpPr>
          <p:cNvPr id="5" name="Draaiende pijl 4"/>
          <p:cNvSpPr/>
          <p:nvPr/>
        </p:nvSpPr>
        <p:spPr>
          <a:xfrm rot="16200000" flipV="1">
            <a:off x="5735960" y="2420888"/>
            <a:ext cx="2232248" cy="280831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00" y="2958189"/>
            <a:ext cx="1469043" cy="12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3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4581128"/>
            <a:ext cx="9144000" cy="1294910"/>
          </a:xfrm>
        </p:spPr>
        <p:txBody>
          <a:bodyPr/>
          <a:lstStyle/>
          <a:p>
            <a:r>
              <a:rPr lang="nl-NL" dirty="0"/>
              <a:t>Keuzevak robotica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5360" y="6041825"/>
            <a:ext cx="9144000" cy="699543"/>
          </a:xfrm>
        </p:spPr>
        <p:txBody>
          <a:bodyPr>
            <a:normAutofit/>
          </a:bodyPr>
          <a:lstStyle/>
          <a:p>
            <a:r>
              <a:rPr lang="nl-NL" dirty="0"/>
              <a:t>Cursus Lego Mindstorm </a:t>
            </a:r>
          </a:p>
        </p:txBody>
      </p:sp>
    </p:spTree>
    <p:extLst>
      <p:ext uri="{BB962C8B-B14F-4D97-AF65-F5344CB8AC3E}">
        <p14:creationId xmlns:p14="http://schemas.microsoft.com/office/powerpoint/2010/main" val="2918516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4581128"/>
            <a:ext cx="9144000" cy="1294910"/>
          </a:xfrm>
        </p:spPr>
        <p:txBody>
          <a:bodyPr/>
          <a:lstStyle/>
          <a:p>
            <a:r>
              <a:rPr lang="nl-NL" dirty="0"/>
              <a:t>Afsluitend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5360" y="6041825"/>
            <a:ext cx="9144000" cy="699543"/>
          </a:xfrm>
        </p:spPr>
        <p:txBody>
          <a:bodyPr>
            <a:normAutofit/>
          </a:bodyPr>
          <a:lstStyle/>
          <a:p>
            <a:r>
              <a:rPr lang="nl-NL" dirty="0"/>
              <a:t>Cursus Lego Mindstorm </a:t>
            </a:r>
          </a:p>
        </p:txBody>
      </p:sp>
    </p:spTree>
    <p:extLst>
      <p:ext uri="{BB962C8B-B14F-4D97-AF65-F5344CB8AC3E}">
        <p14:creationId xmlns:p14="http://schemas.microsoft.com/office/powerpoint/2010/main" val="30621954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Recap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nl-NL" dirty="0"/>
              <a:t>Vandaag gedaan:</a:t>
            </a:r>
          </a:p>
          <a:p>
            <a:r>
              <a:rPr lang="nl-NL" dirty="0"/>
              <a:t>Gekeken naar het examenprogramma</a:t>
            </a:r>
          </a:p>
          <a:p>
            <a:r>
              <a:rPr lang="nl-NL" dirty="0"/>
              <a:t>Achtergrond van robotica</a:t>
            </a:r>
          </a:p>
          <a:p>
            <a:r>
              <a:rPr lang="nl-NL" dirty="0"/>
              <a:t>Koppeling met het bedrijfsleven / lob</a:t>
            </a:r>
          </a:p>
          <a:p>
            <a:r>
              <a:rPr lang="nl-NL" dirty="0"/>
              <a:t>Lego Mindstorms: bouwen, sensoren, software, programmeren</a:t>
            </a:r>
          </a:p>
        </p:txBody>
      </p:sp>
    </p:spTree>
    <p:extLst>
      <p:ext uri="{BB962C8B-B14F-4D97-AF65-F5344CB8AC3E}">
        <p14:creationId xmlns:p14="http://schemas.microsoft.com/office/powerpoint/2010/main" val="1852109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Volgende week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it-IT" dirty="0"/>
              <a:t>5 </a:t>
            </a:r>
            <a:r>
              <a:rPr lang="it-IT" dirty="0" err="1"/>
              <a:t>april</a:t>
            </a:r>
            <a:r>
              <a:rPr lang="it-IT" dirty="0"/>
              <a:t> 2019</a:t>
            </a:r>
            <a:br>
              <a:rPr lang="nl-NL" dirty="0"/>
            </a:b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Tekeningen en schematische weergaven</a:t>
            </a:r>
          </a:p>
          <a:p>
            <a:r>
              <a:rPr lang="nl-NL" i="1" dirty="0"/>
              <a:t>Bouwen en </a:t>
            </a:r>
            <a:r>
              <a:rPr lang="nl-NL" dirty="0"/>
              <a:t>programmeren</a:t>
            </a:r>
          </a:p>
          <a:p>
            <a:r>
              <a:rPr lang="nl-NL" dirty="0"/>
              <a:t>Verder met Lego Mindstorm</a:t>
            </a:r>
          </a:p>
          <a:p>
            <a:r>
              <a:rPr lang="nl-NL" dirty="0"/>
              <a:t>Sensoren</a:t>
            </a:r>
          </a:p>
          <a:p>
            <a:endParaRPr lang="nl-NL" dirty="0"/>
          </a:p>
          <a:p>
            <a:r>
              <a:rPr lang="nl-NL" dirty="0"/>
              <a:t>Input van vandaag? …</a:t>
            </a:r>
          </a:p>
        </p:txBody>
      </p:sp>
    </p:spTree>
    <p:extLst>
      <p:ext uri="{BB962C8B-B14F-4D97-AF65-F5344CB8AC3E}">
        <p14:creationId xmlns:p14="http://schemas.microsoft.com/office/powerpoint/2010/main" val="28611325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 slot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nl-NL" dirty="0"/>
              <a:t>Bedankt voor jullie aandacht</a:t>
            </a:r>
          </a:p>
          <a:p>
            <a:endParaRPr lang="nl-NL" dirty="0"/>
          </a:p>
          <a:p>
            <a:r>
              <a:rPr lang="nl-NL" dirty="0"/>
              <a:t>Handtekening aanwezigheid</a:t>
            </a:r>
          </a:p>
          <a:p>
            <a:r>
              <a:rPr lang="nl-NL" dirty="0"/>
              <a:t>Controle email adressen</a:t>
            </a:r>
          </a:p>
          <a:p>
            <a:r>
              <a:rPr lang="nl-NL" dirty="0"/>
              <a:t>Materiaal van vandaag krijgen jullie via de mail</a:t>
            </a:r>
          </a:p>
        </p:txBody>
      </p:sp>
    </p:spTree>
    <p:extLst>
      <p:ext uri="{BB962C8B-B14F-4D97-AF65-F5344CB8AC3E}">
        <p14:creationId xmlns:p14="http://schemas.microsoft.com/office/powerpoint/2010/main" val="1435631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Keuzevak robotica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Schoolexamen</a:t>
            </a:r>
          </a:p>
          <a:p>
            <a:r>
              <a:rPr lang="nl-NL" dirty="0"/>
              <a:t>Keuzevak van Dienstverlening en producten</a:t>
            </a:r>
          </a:p>
          <a:p>
            <a:r>
              <a:rPr lang="nl-NL" dirty="0"/>
              <a:t>Ook te gebruiken bij andere profielen</a:t>
            </a:r>
          </a:p>
          <a:p>
            <a:endParaRPr lang="nl-NL" dirty="0"/>
          </a:p>
          <a:p>
            <a:r>
              <a:rPr lang="nl-NL" dirty="0"/>
              <a:t>Examenprogramma</a:t>
            </a:r>
          </a:p>
        </p:txBody>
      </p:sp>
    </p:spTree>
    <p:extLst>
      <p:ext uri="{BB962C8B-B14F-4D97-AF65-F5344CB8AC3E}">
        <p14:creationId xmlns:p14="http://schemas.microsoft.com/office/powerpoint/2010/main" val="2087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Examenprogramma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nl-NL" dirty="0"/>
              <a:t>Zie Padlet Muur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Drie deeltaken:</a:t>
            </a:r>
          </a:p>
          <a:p>
            <a:r>
              <a:rPr lang="nl-NL" dirty="0"/>
              <a:t>oriëntatie op moderne technische toepassingen</a:t>
            </a:r>
          </a:p>
          <a:p>
            <a:r>
              <a:rPr lang="nl-NL" dirty="0"/>
              <a:t>eenvoudige schakelingen bouwen</a:t>
            </a:r>
          </a:p>
          <a:p>
            <a:r>
              <a:rPr lang="nl-NL" dirty="0"/>
              <a:t>een eenvoudig geprogrammeerde handeling door een robot laten uitvoeren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5023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628800"/>
            <a:ext cx="12192000" cy="5229200"/>
          </a:xfrm>
        </p:spPr>
        <p:txBody>
          <a:bodyPr/>
          <a:lstStyle/>
          <a:p>
            <a:pPr algn="ctr"/>
            <a:r>
              <a:rPr lang="nl-NL" dirty="0"/>
              <a:t>Wat is robotica?</a:t>
            </a:r>
          </a:p>
        </p:txBody>
      </p:sp>
    </p:spTree>
    <p:extLst>
      <p:ext uri="{BB962C8B-B14F-4D97-AF65-F5344CB8AC3E}">
        <p14:creationId xmlns:p14="http://schemas.microsoft.com/office/powerpoint/2010/main" val="587632700"/>
      </p:ext>
    </p:extLst>
  </p:cSld>
  <p:clrMapOvr>
    <a:masterClrMapping/>
  </p:clrMapOvr>
</p:sld>
</file>

<file path=ppt/theme/theme1.xml><?xml version="1.0" encoding="utf-8"?>
<a:theme xmlns:a="http://schemas.openxmlformats.org/drawingml/2006/main" name="Fontys 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ntys presentatie" id="{9BB3AF93-8B0B-1E41-B147-5F733E51A92E}" vid="{BAF11305-81B3-A242-A0A8-CCC2C5E48B1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B9F84E19D37409CE6BF8D3C42C241" ma:contentTypeVersion="13" ma:contentTypeDescription="Een nieuw document maken." ma:contentTypeScope="" ma:versionID="6617de4d74460729e223ff2944c3fa1f">
  <xsd:schema xmlns:xsd="http://www.w3.org/2001/XMLSchema" xmlns:xs="http://www.w3.org/2001/XMLSchema" xmlns:p="http://schemas.microsoft.com/office/2006/metadata/properties" xmlns:ns2="6c74dce3-b299-4ff7-ab89-a99cf5342350" xmlns:ns3="2b263679-6c0e-424f-84e0-ebc798087f69" targetNamespace="http://schemas.microsoft.com/office/2006/metadata/properties" ma:root="true" ma:fieldsID="199c079566d1e578225d90f0762f7aab" ns2:_="" ns3:_="">
    <xsd:import namespace="6c74dce3-b299-4ff7-ab89-a99cf5342350"/>
    <xsd:import namespace="2b263679-6c0e-424f-84e0-ebc798087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74dce3-b299-4ff7-ab89-a99cf53423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63679-6c0e-424f-84e0-ebc798087f6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677E4B-2769-4BDF-BC55-12396616FD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94E97E-B410-41BE-AE2B-11FCDD0A4BB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0D01135-28F5-4864-9A1E-385C701DD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74dce3-b299-4ff7-ab89-a99cf5342350"/>
    <ds:schemaRef ds:uri="2b263679-6c0e-424f-84e0-ebc798087f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0</TotalTime>
  <Words>1383</Words>
  <Application>Microsoft Office PowerPoint</Application>
  <PresentationFormat>Breedbeeld</PresentationFormat>
  <Paragraphs>374</Paragraphs>
  <Slides>63</Slides>
  <Notes>61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63</vt:i4>
      </vt:variant>
    </vt:vector>
  </HeadingPairs>
  <TitlesOfParts>
    <vt:vector size="68" baseType="lpstr">
      <vt:lpstr>Malgun Gothic</vt:lpstr>
      <vt:lpstr>Arial</vt:lpstr>
      <vt:lpstr>Calibri</vt:lpstr>
      <vt:lpstr>Wingdings</vt:lpstr>
      <vt:lpstr>Fontys dia</vt:lpstr>
      <vt:lpstr>PowerPoint-presentatie</vt:lpstr>
      <vt:lpstr>Inleiding</vt:lpstr>
      <vt:lpstr>Padlet</vt:lpstr>
      <vt:lpstr>Programma</vt:lpstr>
      <vt:lpstr>In de methodes</vt:lpstr>
      <vt:lpstr>Keuzevak robotica</vt:lpstr>
      <vt:lpstr>Keuzevak robotica</vt:lpstr>
      <vt:lpstr>Examenprogramma</vt:lpstr>
      <vt:lpstr>Wat is robotica?</vt:lpstr>
      <vt:lpstr>Robotica</vt:lpstr>
      <vt:lpstr>Robot</vt:lpstr>
      <vt:lpstr>Soorten robots</vt:lpstr>
      <vt:lpstr>Mobiel</vt:lpstr>
      <vt:lpstr>Immobiel</vt:lpstr>
      <vt:lpstr>Autonoom</vt:lpstr>
      <vt:lpstr>Virtueel</vt:lpstr>
      <vt:lpstr>Humanoïde/androïde</vt:lpstr>
      <vt:lpstr>De robotwetten</vt:lpstr>
      <vt:lpstr>De robotwetten</vt:lpstr>
      <vt:lpstr>De robotwetten</vt:lpstr>
      <vt:lpstr>Robotica in de belevingswereld van de leerling</vt:lpstr>
      <vt:lpstr>Wall-E</vt:lpstr>
      <vt:lpstr>PowerPoint-presentatie</vt:lpstr>
      <vt:lpstr>Robotica in de belevingswereld van de leerling</vt:lpstr>
      <vt:lpstr>Robotica in sectoren</vt:lpstr>
      <vt:lpstr>Robotica in de sectoren</vt:lpstr>
      <vt:lpstr>Ruimtevaart</vt:lpstr>
      <vt:lpstr>Industrie</vt:lpstr>
      <vt:lpstr>Leger </vt:lpstr>
      <vt:lpstr>Huishouden </vt:lpstr>
      <vt:lpstr>Retail</vt:lpstr>
      <vt:lpstr>Robotica in de regio</vt:lpstr>
      <vt:lpstr>In het ‘bedrijfsleven’</vt:lpstr>
      <vt:lpstr>Beroepenmarkt</vt:lpstr>
      <vt:lpstr>Beroepenmarkt</vt:lpstr>
      <vt:lpstr>Doorstroom mbo en hbo</vt:lpstr>
      <vt:lpstr>Competenties en vaardigheden</vt:lpstr>
      <vt:lpstr>Competenties en vaardigheden</vt:lpstr>
      <vt:lpstr>Link naar de loopbaancompetenties</vt:lpstr>
      <vt:lpstr>PowerPoint-presentatie</vt:lpstr>
      <vt:lpstr>Lego Mindstorm</vt:lpstr>
      <vt:lpstr>Lego Mindstorms algemeen</vt:lpstr>
      <vt:lpstr>Lego Mindstorms EV3</vt:lpstr>
      <vt:lpstr>First Lego League </vt:lpstr>
      <vt:lpstr>Lego Mindstorms Education</vt:lpstr>
      <vt:lpstr>PowerPoint-presentatie</vt:lpstr>
      <vt:lpstr>Sorteren en bouwen</vt:lpstr>
      <vt:lpstr>PowerPoint-presentatie</vt:lpstr>
      <vt:lpstr>Lego Mindstorm (vervolg)</vt:lpstr>
      <vt:lpstr>Sorteren en bouwen</vt:lpstr>
      <vt:lpstr>EV3 Brick</vt:lpstr>
      <vt:lpstr>Sensoren</vt:lpstr>
      <vt:lpstr>Sensoren</vt:lpstr>
      <vt:lpstr>Software</vt:lpstr>
      <vt:lpstr>Basis van het programmeren</vt:lpstr>
      <vt:lpstr>Basis van het programmeren</vt:lpstr>
      <vt:lpstr>Bouwen Kleurensensor</vt:lpstr>
      <vt:lpstr>Voorbeeld</vt:lpstr>
      <vt:lpstr>Druksensor</vt:lpstr>
      <vt:lpstr>Afsluitend</vt:lpstr>
      <vt:lpstr>Recap </vt:lpstr>
      <vt:lpstr>Volgende week</vt:lpstr>
      <vt:lpstr>Tot slot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Bryan Lossie;Fontys Educatief Centrum</dc:creator>
  <cp:lastModifiedBy>Nagel,Virgil V.G.R.G.</cp:lastModifiedBy>
  <cp:revision>128</cp:revision>
  <cp:lastPrinted>2019-02-21T09:16:55Z</cp:lastPrinted>
  <dcterms:created xsi:type="dcterms:W3CDTF">2016-02-02T10:03:48Z</dcterms:created>
  <dcterms:modified xsi:type="dcterms:W3CDTF">2021-06-14T11:04:53Z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ContentTypeId">
    <vt:lpwstr>0x0101006AFB9F84E19D37409CE6BF8D3C42C241</vt:lpwstr>
  </property>
</Properties>
</file>